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6e01046-a6ad-9f5e-2e9e-3e1a34c0bf3f}">
          <p14:sldIdLst>
            <p14:sldId id="256"/>
            <p14:sldId id="257"/>
          </p14:sldIdLst>
        </p14:section>
        <p14:section name="Online vs manual booking" id="{ed0757e2-740e-fa56-0186-618e3d279929}">
          <p14:sldIdLst>
            <p14:sldId id="258"/>
            <p14:sldId id="259"/>
            <p14:sldId id="260"/>
            <p14:sldId id="261"/>
            <p14:sldId id="262"/>
          </p14:sldIdLst>
        </p14:section>
        <p14:section name="Booking theatre tickets" id="{97016b6e-c9e5-6c67-55c9-c76ebbdd691c}">
          <p14:sldIdLst>
            <p14:sldId id="263"/>
            <p14:sldId id="264"/>
            <p14:sldId id="265"/>
            <p14:sldId id="266"/>
            <p14:sldId id="267"/>
          </p14:sldIdLst>
        </p14:section>
        <p14:section name="Answers and summary" id="{c4671791-c211-c487-9049-f5f372536611}">
          <p14:sldIdLst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Steps 9 and 15 are highlighted: the seats are first locked temporarily so no one else can book them while this customer pays, then locked permanently once the booking is complete. This is how double-booking is prevented.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Cambridge IGCSE ICT 0417 · 6.5 Booking systems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CIS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Cambridge IGCSE ICT 0417 · 6.5 Booking systems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Booking systems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2"/>
                </a:solidFill>
              </a:rPr>
              <a:t>Cambridge IGCSE ICT 0417 · Topic 6: ICT applications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486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6.5</a:t>
            </a:r>
            <a:endParaRPr lang="en-US" sz="4400" dirty="0"/>
          </a:p>
        </p:txBody>
      </p:sp>
      <p:pic>
        <p:nvPicPr>
          <p:cNvPr id="5" name="ticket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457200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online booking is used</a:t>
            </a:r>
            <a:endParaRPr lang="en-US" sz="3000" dirty="0"/>
          </a:p>
        </p:txBody>
      </p:sp>
      <p:sp>
        <p:nvSpPr>
          <p:cNvPr id="3" name="use 1"/>
          <p:cNvSpPr/>
          <p:nvPr/>
        </p:nvSpPr>
        <p:spPr>
          <a:xfrm>
            <a:off x="457200" y="1097280"/>
            <a:ext cx="1920240" cy="21945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use 1 circle"/>
          <p:cNvSpPr/>
          <p:nvPr/>
        </p:nvSpPr>
        <p:spPr>
          <a:xfrm>
            <a:off x="914400" y="132588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use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860" y="157734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24688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Travel agencies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9260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Flights and holidays</a:t>
            </a:r>
            <a:endParaRPr lang="en-US" sz="1300" dirty="0"/>
          </a:p>
        </p:txBody>
      </p:sp>
      <p:sp>
        <p:nvSpPr>
          <p:cNvPr id="8" name="use 2"/>
          <p:cNvSpPr/>
          <p:nvPr/>
        </p:nvSpPr>
        <p:spPr>
          <a:xfrm>
            <a:off x="2560320" y="1097280"/>
            <a:ext cx="1920240" cy="21945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use 2 circle"/>
          <p:cNvSpPr/>
          <p:nvPr/>
        </p:nvSpPr>
        <p:spPr>
          <a:xfrm>
            <a:off x="3017520" y="1325880"/>
            <a:ext cx="1005840" cy="10058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use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980" y="157734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651760" y="24688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Theatre and music events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651760" y="29260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Concerts and shows</a:t>
            </a:r>
            <a:endParaRPr lang="en-US" sz="1300" dirty="0"/>
          </a:p>
        </p:txBody>
      </p:sp>
      <p:sp>
        <p:nvSpPr>
          <p:cNvPr id="13" name="use 3"/>
          <p:cNvSpPr/>
          <p:nvPr/>
        </p:nvSpPr>
        <p:spPr>
          <a:xfrm>
            <a:off x="4663440" y="1097280"/>
            <a:ext cx="1920240" cy="21945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use 3 circle"/>
          <p:cNvSpPr/>
          <p:nvPr/>
        </p:nvSpPr>
        <p:spPr>
          <a:xfrm>
            <a:off x="5120640" y="132588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use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0" y="1577340"/>
            <a:ext cx="502920" cy="5029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754880" y="24688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Cinemas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4880" y="29260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Film screenings</a:t>
            </a:r>
            <a:endParaRPr lang="en-US" sz="1300" dirty="0"/>
          </a:p>
        </p:txBody>
      </p:sp>
      <p:sp>
        <p:nvSpPr>
          <p:cNvPr id="18" name="use 4"/>
          <p:cNvSpPr/>
          <p:nvPr/>
        </p:nvSpPr>
        <p:spPr>
          <a:xfrm>
            <a:off x="6766560" y="1097280"/>
            <a:ext cx="1920240" cy="21945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use 4 circle"/>
          <p:cNvSpPr/>
          <p:nvPr/>
        </p:nvSpPr>
        <p:spPr>
          <a:xfrm>
            <a:off x="7223760" y="1325880"/>
            <a:ext cx="1005840" cy="10058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0" name="use 4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0" y="1577340"/>
            <a:ext cx="502920" cy="5029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858000" y="24688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Sporting events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858000" y="292608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Matches and tournaments</a:t>
            </a:r>
            <a:endParaRPr lang="en-US" sz="1300" dirty="0"/>
          </a:p>
        </p:txBody>
      </p:sp>
      <p:sp>
        <p:nvSpPr>
          <p:cNvPr id="23" name="lesson focus"/>
          <p:cNvSpPr/>
          <p:nvPr/>
        </p:nvSpPr>
        <p:spPr>
          <a:xfrm>
            <a:off x="457200" y="3566160"/>
            <a:ext cx="8229600" cy="9144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Text 18"/>
          <p:cNvSpPr txBox="1"/>
          <p:nvPr/>
        </p:nvSpPr>
        <p:spPr>
          <a:xfrm>
            <a:off x="685800" y="356616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This lesson: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the advantages and disadvantages of online booking compared with manual booking, and the steps for booking theatre tickets online.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Online vs manual booking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Compared with traditional, paper-based booking methods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Advantages of online booking</a:t>
            </a:r>
            <a:endParaRPr lang="en-US" sz="3000" dirty="0"/>
          </a:p>
        </p:txBody>
      </p:sp>
      <p:sp>
        <p:nvSpPr>
          <p:cNvPr id="3" name="adv 1"/>
          <p:cNvSpPr/>
          <p:nvPr/>
        </p:nvSpPr>
        <p:spPr>
          <a:xfrm>
            <a:off x="457200" y="105156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adv 1 circle"/>
          <p:cNvSpPr/>
          <p:nvPr/>
        </p:nvSpPr>
        <p:spPr>
          <a:xfrm>
            <a:off x="640080" y="123444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adv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810" y="1360170"/>
            <a:ext cx="251460" cy="2514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18288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No double-booking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488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Paper systems couldn't update fast enough</a:t>
            </a:r>
            <a:endParaRPr lang="en-US" sz="1100" dirty="0"/>
          </a:p>
        </p:txBody>
      </p:sp>
      <p:sp>
        <p:nvSpPr>
          <p:cNvPr id="8" name="adv 2"/>
          <p:cNvSpPr/>
          <p:nvPr/>
        </p:nvSpPr>
        <p:spPr>
          <a:xfrm>
            <a:off x="2560320" y="105156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adv 2 circle"/>
          <p:cNvSpPr/>
          <p:nvPr/>
        </p:nvSpPr>
        <p:spPr>
          <a:xfrm>
            <a:off x="2743200" y="123444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adv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930" y="1360170"/>
            <a:ext cx="251460" cy="2514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43200" y="18288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Immediate feedback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2743200" y="21488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On seat availability and whether booking succeeded</a:t>
            </a:r>
            <a:endParaRPr lang="en-US" sz="1100" dirty="0"/>
          </a:p>
        </p:txBody>
      </p:sp>
      <p:sp>
        <p:nvSpPr>
          <p:cNvPr id="13" name="adv 3"/>
          <p:cNvSpPr/>
          <p:nvPr/>
        </p:nvSpPr>
        <p:spPr>
          <a:xfrm>
            <a:off x="4663440" y="105156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adv 3 circle"/>
          <p:cNvSpPr/>
          <p:nvPr/>
        </p:nvSpPr>
        <p:spPr>
          <a:xfrm>
            <a:off x="4846320" y="123444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adv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50" y="1360170"/>
            <a:ext cx="251460" cy="2514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846320" y="18288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Book any time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4846320" y="21488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Day or night</a:t>
            </a:r>
            <a:endParaRPr lang="en-US" sz="1100" dirty="0"/>
          </a:p>
        </p:txBody>
      </p:sp>
      <p:sp>
        <p:nvSpPr>
          <p:cNvPr id="18" name="adv 4"/>
          <p:cNvSpPr/>
          <p:nvPr/>
        </p:nvSpPr>
        <p:spPr>
          <a:xfrm>
            <a:off x="6766560" y="105156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adv 4 circle"/>
          <p:cNvSpPr/>
          <p:nvPr/>
        </p:nvSpPr>
        <p:spPr>
          <a:xfrm>
            <a:off x="6949440" y="123444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adv 4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170" y="1360170"/>
            <a:ext cx="251460" cy="2514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49440" y="18288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Special offers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949440" y="214884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Sent automatically to the customer's email</a:t>
            </a:r>
            <a:endParaRPr lang="en-US" sz="1100" dirty="0"/>
          </a:p>
        </p:txBody>
      </p:sp>
      <p:sp>
        <p:nvSpPr>
          <p:cNvPr id="23" name="adv 5"/>
          <p:cNvSpPr/>
          <p:nvPr/>
        </p:nvSpPr>
        <p:spPr>
          <a:xfrm>
            <a:off x="457200" y="283464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adv 5 circle"/>
          <p:cNvSpPr/>
          <p:nvPr/>
        </p:nvSpPr>
        <p:spPr>
          <a:xfrm>
            <a:off x="640080" y="301752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5" name="adv 5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10" y="3143250"/>
            <a:ext cx="251460" cy="25146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40080" y="361188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Browse seating plans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640080" y="393192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Choose the best seats for the price</a:t>
            </a:r>
            <a:endParaRPr lang="en-US" sz="1100" dirty="0"/>
          </a:p>
        </p:txBody>
      </p:sp>
      <p:sp>
        <p:nvSpPr>
          <p:cNvPr id="28" name="adv 6"/>
          <p:cNvSpPr/>
          <p:nvPr/>
        </p:nvSpPr>
        <p:spPr>
          <a:xfrm>
            <a:off x="2560320" y="283464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9" name="adv 6 circle"/>
          <p:cNvSpPr/>
          <p:nvPr/>
        </p:nvSpPr>
        <p:spPr>
          <a:xfrm>
            <a:off x="2743200" y="301752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adv 6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8930" y="3143250"/>
            <a:ext cx="251460" cy="25146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2743200" y="361188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Reserve a seat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2743200" y="393192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Hold it for a time while you decide</a:t>
            </a:r>
            <a:endParaRPr lang="en-US" sz="1100" dirty="0"/>
          </a:p>
        </p:txBody>
      </p:sp>
      <p:sp>
        <p:nvSpPr>
          <p:cNvPr id="33" name="adv 7"/>
          <p:cNvSpPr/>
          <p:nvPr/>
        </p:nvSpPr>
        <p:spPr>
          <a:xfrm>
            <a:off x="4663440" y="283464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4" name="adv 7 circle"/>
          <p:cNvSpPr/>
          <p:nvPr/>
        </p:nvSpPr>
        <p:spPr>
          <a:xfrm>
            <a:off x="4846320" y="301752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5" name="adv 7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2050" y="3143250"/>
            <a:ext cx="251460" cy="251460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4846320" y="361188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No printed tickets</a:t>
            </a:r>
            <a:endParaRPr lang="en-US" sz="1400" dirty="0"/>
          </a:p>
        </p:txBody>
      </p:sp>
      <p:sp>
        <p:nvSpPr>
          <p:cNvPr id="37" name="Text 28"/>
          <p:cNvSpPr txBox="1"/>
          <p:nvPr/>
        </p:nvSpPr>
        <p:spPr>
          <a:xfrm>
            <a:off x="4846320" y="393192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Saves postage; allows last-minute bookings</a:t>
            </a:r>
            <a:endParaRPr lang="en-US" sz="1100" dirty="0"/>
          </a:p>
        </p:txBody>
      </p:sp>
      <p:sp>
        <p:nvSpPr>
          <p:cNvPr id="38" name="adv 8"/>
          <p:cNvSpPr/>
          <p:nvPr/>
        </p:nvSpPr>
        <p:spPr>
          <a:xfrm>
            <a:off x="6766560" y="2834640"/>
            <a:ext cx="19202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9" name="adv 8 circle"/>
          <p:cNvSpPr/>
          <p:nvPr/>
        </p:nvSpPr>
        <p:spPr>
          <a:xfrm>
            <a:off x="6949440" y="301752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40" name="adv 8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5170" y="3143250"/>
            <a:ext cx="251460" cy="251460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6949440" y="361188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Smartphone apps</a:t>
            </a:r>
            <a:endParaRPr lang="en-US" sz="1400" dirty="0"/>
          </a:p>
        </p:txBody>
      </p:sp>
      <p:sp>
        <p:nvSpPr>
          <p:cNvPr id="42" name="Text 32"/>
          <p:cNvSpPr txBox="1"/>
          <p:nvPr/>
        </p:nvSpPr>
        <p:spPr>
          <a:xfrm>
            <a:off x="6949440" y="393192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QR code e-tickets scanned on arrival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QR code e-tickets</a:t>
            </a:r>
            <a:endParaRPr lang="en-US" sz="3000" dirty="0"/>
          </a:p>
        </p:txBody>
      </p:sp>
      <p:sp>
        <p:nvSpPr>
          <p:cNvPr id="3" name="phone body"/>
          <p:cNvSpPr/>
          <p:nvPr/>
        </p:nvSpPr>
        <p:spPr>
          <a:xfrm>
            <a:off x="822960" y="1051560"/>
            <a:ext cx="2011680" cy="3520440"/>
          </a:xfrm>
          <a:prstGeom prst="roundRect">
            <a:avLst>
              <a:gd name="adj" fmla="val 11364"/>
            </a:avLst>
          </a:prstGeom>
          <a:solidFill>
            <a:schemeClr val="tx2"/>
          </a:solidFill>
          <a:ln/>
        </p:spPr>
      </p:sp>
      <p:sp>
        <p:nvSpPr>
          <p:cNvPr id="4" name="phone screen"/>
          <p:cNvSpPr/>
          <p:nvPr/>
        </p:nvSpPr>
        <p:spPr>
          <a:xfrm>
            <a:off x="960120" y="1280160"/>
            <a:ext cx="1737360" cy="306324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60120" y="13716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E-TICKET</a:t>
            </a:r>
            <a:endParaRPr lang="en-US" sz="1100" dirty="0"/>
          </a:p>
        </p:txBody>
      </p:sp>
      <p:sp>
        <p:nvSpPr>
          <p:cNvPr id="6" name="qr frame"/>
          <p:cNvSpPr/>
          <p:nvPr/>
        </p:nvSpPr>
        <p:spPr>
          <a:xfrm>
            <a:off x="1097280" y="1691640"/>
            <a:ext cx="1463040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2E1D1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83080" y="17373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8" name="Shape 6"/>
          <p:cNvSpPr/>
          <p:nvPr/>
        </p:nvSpPr>
        <p:spPr>
          <a:xfrm>
            <a:off x="1874520" y="18288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9" name="Shape 7"/>
          <p:cNvSpPr/>
          <p:nvPr/>
        </p:nvSpPr>
        <p:spPr>
          <a:xfrm>
            <a:off x="1783080" y="19202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0" name="Shape 8"/>
          <p:cNvSpPr/>
          <p:nvPr/>
        </p:nvSpPr>
        <p:spPr>
          <a:xfrm>
            <a:off x="1874520" y="19202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1" name="Shape 9"/>
          <p:cNvSpPr/>
          <p:nvPr/>
        </p:nvSpPr>
        <p:spPr>
          <a:xfrm>
            <a:off x="1874520" y="20116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2" name="Shape 10"/>
          <p:cNvSpPr/>
          <p:nvPr/>
        </p:nvSpPr>
        <p:spPr>
          <a:xfrm>
            <a:off x="1691640" y="210312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3" name="Shape 11"/>
          <p:cNvSpPr/>
          <p:nvPr/>
        </p:nvSpPr>
        <p:spPr>
          <a:xfrm>
            <a:off x="1783080" y="21945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22860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5" name="Shape 13"/>
          <p:cNvSpPr/>
          <p:nvPr/>
        </p:nvSpPr>
        <p:spPr>
          <a:xfrm>
            <a:off x="1508760" y="22860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6" name="Shape 14"/>
          <p:cNvSpPr/>
          <p:nvPr/>
        </p:nvSpPr>
        <p:spPr>
          <a:xfrm>
            <a:off x="1600200" y="22860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7" name="Shape 15"/>
          <p:cNvSpPr/>
          <p:nvPr/>
        </p:nvSpPr>
        <p:spPr>
          <a:xfrm>
            <a:off x="1874520" y="22860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8" name="Shape 16"/>
          <p:cNvSpPr/>
          <p:nvPr/>
        </p:nvSpPr>
        <p:spPr>
          <a:xfrm>
            <a:off x="2148840" y="22860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19" name="Shape 17"/>
          <p:cNvSpPr/>
          <p:nvPr/>
        </p:nvSpPr>
        <p:spPr>
          <a:xfrm>
            <a:off x="2240280" y="22860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0" name="Shape 18"/>
          <p:cNvSpPr/>
          <p:nvPr/>
        </p:nvSpPr>
        <p:spPr>
          <a:xfrm>
            <a:off x="1143000" y="23774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1" name="Shape 19"/>
          <p:cNvSpPr/>
          <p:nvPr/>
        </p:nvSpPr>
        <p:spPr>
          <a:xfrm>
            <a:off x="1417320" y="23774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2" name="Shape 20"/>
          <p:cNvSpPr/>
          <p:nvPr/>
        </p:nvSpPr>
        <p:spPr>
          <a:xfrm>
            <a:off x="1691640" y="23774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3" name="Shape 21"/>
          <p:cNvSpPr/>
          <p:nvPr/>
        </p:nvSpPr>
        <p:spPr>
          <a:xfrm>
            <a:off x="2057400" y="23774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4" name="Shape 22"/>
          <p:cNvSpPr/>
          <p:nvPr/>
        </p:nvSpPr>
        <p:spPr>
          <a:xfrm>
            <a:off x="2240280" y="23774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24688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6" name="Shape 24"/>
          <p:cNvSpPr/>
          <p:nvPr/>
        </p:nvSpPr>
        <p:spPr>
          <a:xfrm>
            <a:off x="1325880" y="24688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7" name="Shape 25"/>
          <p:cNvSpPr/>
          <p:nvPr/>
        </p:nvSpPr>
        <p:spPr>
          <a:xfrm>
            <a:off x="1417320" y="24688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8" name="Shape 26"/>
          <p:cNvSpPr/>
          <p:nvPr/>
        </p:nvSpPr>
        <p:spPr>
          <a:xfrm>
            <a:off x="2057400" y="24688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29" name="Shape 27"/>
          <p:cNvSpPr/>
          <p:nvPr/>
        </p:nvSpPr>
        <p:spPr>
          <a:xfrm>
            <a:off x="2148840" y="24688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0" name="Shape 28"/>
          <p:cNvSpPr/>
          <p:nvPr/>
        </p:nvSpPr>
        <p:spPr>
          <a:xfrm>
            <a:off x="2240280" y="24688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1" name="Shape 29"/>
          <p:cNvSpPr/>
          <p:nvPr/>
        </p:nvSpPr>
        <p:spPr>
          <a:xfrm>
            <a:off x="1874520" y="256032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2" name="Shape 30"/>
          <p:cNvSpPr/>
          <p:nvPr/>
        </p:nvSpPr>
        <p:spPr>
          <a:xfrm>
            <a:off x="2331720" y="256032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3" name="Shape 31"/>
          <p:cNvSpPr/>
          <p:nvPr/>
        </p:nvSpPr>
        <p:spPr>
          <a:xfrm>
            <a:off x="178308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4" name="Shape 32"/>
          <p:cNvSpPr/>
          <p:nvPr/>
        </p:nvSpPr>
        <p:spPr>
          <a:xfrm>
            <a:off x="187452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5" name="Shape 33"/>
          <p:cNvSpPr/>
          <p:nvPr/>
        </p:nvSpPr>
        <p:spPr>
          <a:xfrm>
            <a:off x="196596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6" name="Shape 34"/>
          <p:cNvSpPr/>
          <p:nvPr/>
        </p:nvSpPr>
        <p:spPr>
          <a:xfrm>
            <a:off x="205740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7" name="Shape 35"/>
          <p:cNvSpPr/>
          <p:nvPr/>
        </p:nvSpPr>
        <p:spPr>
          <a:xfrm>
            <a:off x="214884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8" name="Shape 36"/>
          <p:cNvSpPr/>
          <p:nvPr/>
        </p:nvSpPr>
        <p:spPr>
          <a:xfrm>
            <a:off x="224028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39" name="Shape 37"/>
          <p:cNvSpPr/>
          <p:nvPr/>
        </p:nvSpPr>
        <p:spPr>
          <a:xfrm>
            <a:off x="233172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0" name="Shape 38"/>
          <p:cNvSpPr/>
          <p:nvPr/>
        </p:nvSpPr>
        <p:spPr>
          <a:xfrm>
            <a:off x="2423160" y="265176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1" name="Shape 39"/>
          <p:cNvSpPr/>
          <p:nvPr/>
        </p:nvSpPr>
        <p:spPr>
          <a:xfrm>
            <a:off x="2148840" y="27432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2" name="Shape 40"/>
          <p:cNvSpPr/>
          <p:nvPr/>
        </p:nvSpPr>
        <p:spPr>
          <a:xfrm>
            <a:off x="2240280" y="27432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3" name="Shape 41"/>
          <p:cNvSpPr/>
          <p:nvPr/>
        </p:nvSpPr>
        <p:spPr>
          <a:xfrm>
            <a:off x="2423160" y="274320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4" name="Shape 42"/>
          <p:cNvSpPr/>
          <p:nvPr/>
        </p:nvSpPr>
        <p:spPr>
          <a:xfrm>
            <a:off x="1874520" y="28346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5" name="Shape 43"/>
          <p:cNvSpPr/>
          <p:nvPr/>
        </p:nvSpPr>
        <p:spPr>
          <a:xfrm>
            <a:off x="2148840" y="28346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6" name="Shape 44"/>
          <p:cNvSpPr/>
          <p:nvPr/>
        </p:nvSpPr>
        <p:spPr>
          <a:xfrm>
            <a:off x="2331720" y="28346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7" name="Shape 45"/>
          <p:cNvSpPr/>
          <p:nvPr/>
        </p:nvSpPr>
        <p:spPr>
          <a:xfrm>
            <a:off x="2423160" y="28346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8" name="Shape 46"/>
          <p:cNvSpPr/>
          <p:nvPr/>
        </p:nvSpPr>
        <p:spPr>
          <a:xfrm>
            <a:off x="1874520" y="29260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49" name="Shape 47"/>
          <p:cNvSpPr/>
          <p:nvPr/>
        </p:nvSpPr>
        <p:spPr>
          <a:xfrm>
            <a:off x="1965960" y="29260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0" name="Shape 48"/>
          <p:cNvSpPr/>
          <p:nvPr/>
        </p:nvSpPr>
        <p:spPr>
          <a:xfrm>
            <a:off x="2331720" y="29260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1" name="Shape 49"/>
          <p:cNvSpPr/>
          <p:nvPr/>
        </p:nvSpPr>
        <p:spPr>
          <a:xfrm>
            <a:off x="2423160" y="292608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2" name="Shape 50"/>
          <p:cNvSpPr/>
          <p:nvPr/>
        </p:nvSpPr>
        <p:spPr>
          <a:xfrm>
            <a:off x="1691640" y="301752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3" name="Shape 51"/>
          <p:cNvSpPr/>
          <p:nvPr/>
        </p:nvSpPr>
        <p:spPr>
          <a:xfrm>
            <a:off x="1783080" y="301752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4" name="Shape 52"/>
          <p:cNvSpPr/>
          <p:nvPr/>
        </p:nvSpPr>
        <p:spPr>
          <a:xfrm>
            <a:off x="1965960" y="301752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5" name="Shape 53"/>
          <p:cNvSpPr/>
          <p:nvPr/>
        </p:nvSpPr>
        <p:spPr>
          <a:xfrm>
            <a:off x="2423160" y="301752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6" name="Shape 54"/>
          <p:cNvSpPr/>
          <p:nvPr/>
        </p:nvSpPr>
        <p:spPr>
          <a:xfrm>
            <a:off x="1143000" y="1737360"/>
            <a:ext cx="457200" cy="45720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7" name="Shape 55"/>
          <p:cNvSpPr/>
          <p:nvPr/>
        </p:nvSpPr>
        <p:spPr>
          <a:xfrm>
            <a:off x="1234440" y="1828800"/>
            <a:ext cx="2743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8" name="Shape 56"/>
          <p:cNvSpPr/>
          <p:nvPr/>
        </p:nvSpPr>
        <p:spPr>
          <a:xfrm>
            <a:off x="1325880" y="19202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59" name="Shape 57"/>
          <p:cNvSpPr/>
          <p:nvPr/>
        </p:nvSpPr>
        <p:spPr>
          <a:xfrm>
            <a:off x="2057400" y="1737360"/>
            <a:ext cx="457200" cy="45720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60" name="Shape 58"/>
          <p:cNvSpPr/>
          <p:nvPr/>
        </p:nvSpPr>
        <p:spPr>
          <a:xfrm>
            <a:off x="2148840" y="1828800"/>
            <a:ext cx="2743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1" name="Shape 59"/>
          <p:cNvSpPr/>
          <p:nvPr/>
        </p:nvSpPr>
        <p:spPr>
          <a:xfrm>
            <a:off x="2240280" y="19202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62" name="Shape 60"/>
          <p:cNvSpPr/>
          <p:nvPr/>
        </p:nvSpPr>
        <p:spPr>
          <a:xfrm>
            <a:off x="1143000" y="2651760"/>
            <a:ext cx="457200" cy="45720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63" name="Shape 61"/>
          <p:cNvSpPr/>
          <p:nvPr/>
        </p:nvSpPr>
        <p:spPr>
          <a:xfrm>
            <a:off x="1234440" y="2743200"/>
            <a:ext cx="274320" cy="2743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4" name="Shape 62"/>
          <p:cNvSpPr/>
          <p:nvPr/>
        </p:nvSpPr>
        <p:spPr>
          <a:xfrm>
            <a:off x="1325880" y="2834640"/>
            <a:ext cx="91440" cy="91440"/>
          </a:xfrm>
          <a:prstGeom prst="rect">
            <a:avLst/>
          </a:prstGeom>
          <a:solidFill>
            <a:srgbClr val="241A17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1005840" y="33375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Row F · Seats 12–13</a:t>
            </a:r>
            <a:endParaRPr lang="en-US" sz="1100" dirty="0"/>
          </a:p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Scan at the entrance</a:t>
            </a:r>
            <a:endParaRPr lang="en-US" sz="1100" dirty="0"/>
          </a:p>
        </p:txBody>
      </p:sp>
      <p:sp>
        <p:nvSpPr>
          <p:cNvPr id="66" name="Text 64"/>
          <p:cNvSpPr txBox="1"/>
          <p:nvPr/>
        </p:nvSpPr>
        <p:spPr>
          <a:xfrm>
            <a:off x="822960" y="4572000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i="1" dirty="0">
                <a:solidFill>
                  <a:schemeClr val="accent6"/>
                </a:solidFill>
              </a:rPr>
              <a:t>Illustration</a:t>
            </a:r>
            <a:endParaRPr lang="en-US" sz="900" dirty="0"/>
          </a:p>
        </p:txBody>
      </p:sp>
      <p:sp>
        <p:nvSpPr>
          <p:cNvPr id="67" name="qr step 1"/>
          <p:cNvSpPr/>
          <p:nvPr/>
        </p:nvSpPr>
        <p:spPr>
          <a:xfrm>
            <a:off x="3383280" y="1051560"/>
            <a:ext cx="530352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8" name="qr step 1 circle"/>
          <p:cNvSpPr/>
          <p:nvPr/>
        </p:nvSpPr>
        <p:spPr>
          <a:xfrm>
            <a:off x="3566160" y="12527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9" name="qr step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6180" y="1412748"/>
            <a:ext cx="320040" cy="320040"/>
          </a:xfrm>
          <a:prstGeom prst="rect">
            <a:avLst/>
          </a:prstGeom>
        </p:spPr>
      </p:pic>
      <p:sp>
        <p:nvSpPr>
          <p:cNvPr id="70" name="Text 67"/>
          <p:cNvSpPr txBox="1"/>
          <p:nvPr/>
        </p:nvSpPr>
        <p:spPr>
          <a:xfrm>
            <a:off x="4389120" y="116128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Sent by email</a:t>
            </a:r>
            <a:endParaRPr lang="en-US" sz="1600" dirty="0"/>
          </a:p>
        </p:txBody>
      </p:sp>
      <p:sp>
        <p:nvSpPr>
          <p:cNvPr id="71" name="Text 68"/>
          <p:cNvSpPr txBox="1"/>
          <p:nvPr/>
        </p:nvSpPr>
        <p:spPr>
          <a:xfrm>
            <a:off x="4389120" y="152704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After booking, the customer is emailed a QR code containing all the booking details</a:t>
            </a:r>
            <a:endParaRPr lang="en-US" sz="1300" dirty="0"/>
          </a:p>
        </p:txBody>
      </p:sp>
      <p:sp>
        <p:nvSpPr>
          <p:cNvPr id="72" name="qr step 2"/>
          <p:cNvSpPr/>
          <p:nvPr/>
        </p:nvSpPr>
        <p:spPr>
          <a:xfrm>
            <a:off x="3383280" y="2240280"/>
            <a:ext cx="530352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3" name="qr step 2 circle"/>
          <p:cNvSpPr/>
          <p:nvPr/>
        </p:nvSpPr>
        <p:spPr>
          <a:xfrm>
            <a:off x="3566160" y="244144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4" name="qr step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180" y="2601468"/>
            <a:ext cx="320040" cy="320040"/>
          </a:xfrm>
          <a:prstGeom prst="rect">
            <a:avLst/>
          </a:prstGeom>
        </p:spPr>
      </p:pic>
      <p:sp>
        <p:nvSpPr>
          <p:cNvPr id="75" name="Text 71"/>
          <p:cNvSpPr txBox="1"/>
          <p:nvPr/>
        </p:nvSpPr>
        <p:spPr>
          <a:xfrm>
            <a:off x="4389120" y="235000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Stored on the device</a:t>
            </a:r>
            <a:endParaRPr lang="en-US" sz="1600" dirty="0"/>
          </a:p>
        </p:txBody>
      </p:sp>
      <p:sp>
        <p:nvSpPr>
          <p:cNvPr id="76" name="Text 72"/>
          <p:cNvSpPr txBox="1"/>
          <p:nvPr/>
        </p:nvSpPr>
        <p:spPr>
          <a:xfrm>
            <a:off x="4389120" y="271576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QR code is kept on the customer's smartphone or tablet — it acts as the e-ticket</a:t>
            </a:r>
            <a:endParaRPr lang="en-US" sz="1300" dirty="0"/>
          </a:p>
        </p:txBody>
      </p:sp>
      <p:sp>
        <p:nvSpPr>
          <p:cNvPr id="77" name="qr step 3"/>
          <p:cNvSpPr/>
          <p:nvPr/>
        </p:nvSpPr>
        <p:spPr>
          <a:xfrm>
            <a:off x="3383280" y="3429000"/>
            <a:ext cx="530352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8" name="qr step 3 circle"/>
          <p:cNvSpPr/>
          <p:nvPr/>
        </p:nvSpPr>
        <p:spPr>
          <a:xfrm>
            <a:off x="3566160" y="363016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9" name="qr step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180" y="3790188"/>
            <a:ext cx="320040" cy="320040"/>
          </a:xfrm>
          <a:prstGeom prst="rect">
            <a:avLst/>
          </a:prstGeom>
        </p:spPr>
      </p:pic>
      <p:sp>
        <p:nvSpPr>
          <p:cNvPr id="80" name="Text 75"/>
          <p:cNvSpPr txBox="1"/>
          <p:nvPr/>
        </p:nvSpPr>
        <p:spPr>
          <a:xfrm>
            <a:off x="4389120" y="353872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Scanned on arrival</a:t>
            </a:r>
            <a:endParaRPr lang="en-US" sz="1600" dirty="0"/>
          </a:p>
        </p:txBody>
      </p:sp>
      <p:sp>
        <p:nvSpPr>
          <p:cNvPr id="81" name="Text 76"/>
          <p:cNvSpPr txBox="1"/>
          <p:nvPr/>
        </p:nvSpPr>
        <p:spPr>
          <a:xfrm>
            <a:off x="4389120" y="3904488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At the theatre or airport the QR code is simply scanned — no paper ticket needed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Disadvantages of online booking</a:t>
            </a:r>
            <a:endParaRPr lang="en-US" sz="3000" dirty="0"/>
          </a:p>
        </p:txBody>
      </p:sp>
      <p:sp>
        <p:nvSpPr>
          <p:cNvPr id="3" name="dis 1"/>
          <p:cNvSpPr/>
          <p:nvPr/>
        </p:nvSpPr>
        <p:spPr>
          <a:xfrm>
            <a:off x="457200" y="1051560"/>
            <a:ext cx="82296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dis 1 circle"/>
          <p:cNvSpPr/>
          <p:nvPr/>
        </p:nvSpPr>
        <p:spPr>
          <a:xfrm>
            <a:off x="566928" y="1106424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dis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1207008"/>
            <a:ext cx="201168" cy="20116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43000" y="105156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Expensive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566160" y="1051560"/>
            <a:ext cx="4983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Setting up and maintaining the system costs a lot</a:t>
            </a:r>
            <a:endParaRPr lang="en-US" sz="1300" dirty="0"/>
          </a:p>
        </p:txBody>
      </p:sp>
      <p:sp>
        <p:nvSpPr>
          <p:cNvPr id="8" name="dis 2"/>
          <p:cNvSpPr/>
          <p:nvPr/>
        </p:nvSpPr>
        <p:spPr>
          <a:xfrm>
            <a:off x="457200" y="1645920"/>
            <a:ext cx="82296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dis 2 circle"/>
          <p:cNvSpPr/>
          <p:nvPr/>
        </p:nvSpPr>
        <p:spPr>
          <a:xfrm>
            <a:off x="566928" y="1700784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dis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1801368"/>
            <a:ext cx="201168" cy="20116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43000" y="164592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Needs access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566160" y="1645920"/>
            <a:ext cx="4983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Customers need a computer or phone and reliable internet</a:t>
            </a:r>
            <a:endParaRPr lang="en-US" sz="1300" dirty="0"/>
          </a:p>
        </p:txBody>
      </p:sp>
      <p:sp>
        <p:nvSpPr>
          <p:cNvPr id="13" name="dis 3"/>
          <p:cNvSpPr/>
          <p:nvPr/>
        </p:nvSpPr>
        <p:spPr>
          <a:xfrm>
            <a:off x="457200" y="2240280"/>
            <a:ext cx="82296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dis 3 circle"/>
          <p:cNvSpPr/>
          <p:nvPr/>
        </p:nvSpPr>
        <p:spPr>
          <a:xfrm>
            <a:off x="566928" y="2295144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dis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2395728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143000" y="224028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Hard to cancel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3566160" y="2240280"/>
            <a:ext cx="4983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Often more difficult to cancel and get a refund</a:t>
            </a:r>
            <a:endParaRPr lang="en-US" sz="1300" dirty="0"/>
          </a:p>
        </p:txBody>
      </p:sp>
      <p:sp>
        <p:nvSpPr>
          <p:cNvPr id="18" name="dis 4"/>
          <p:cNvSpPr/>
          <p:nvPr/>
        </p:nvSpPr>
        <p:spPr>
          <a:xfrm>
            <a:off x="457200" y="2834640"/>
            <a:ext cx="82296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dis 4 circle"/>
          <p:cNvSpPr/>
          <p:nvPr/>
        </p:nvSpPr>
        <p:spPr>
          <a:xfrm>
            <a:off x="566928" y="2889504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0" name="dis 4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2990088"/>
            <a:ext cx="201168" cy="20116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143000" y="283464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System failure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3566160" y="2834640"/>
            <a:ext cx="4983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If the server is down, no bookings at all — paper backup risks double-booking</a:t>
            </a:r>
            <a:endParaRPr lang="en-US" sz="1300" dirty="0"/>
          </a:p>
        </p:txBody>
      </p:sp>
      <p:sp>
        <p:nvSpPr>
          <p:cNvPr id="23" name="dis 5"/>
          <p:cNvSpPr/>
          <p:nvPr/>
        </p:nvSpPr>
        <p:spPr>
          <a:xfrm>
            <a:off x="457200" y="3429000"/>
            <a:ext cx="82296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dis 5 circle"/>
          <p:cNvSpPr/>
          <p:nvPr/>
        </p:nvSpPr>
        <p:spPr>
          <a:xfrm>
            <a:off x="566928" y="3483864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5" name="dis 5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584448"/>
            <a:ext cx="201168" cy="20116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143000" y="342900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Poor website design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3566160" y="3429000"/>
            <a:ext cx="4983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Can cause booking mistakes, e.g. flight changes that cost extra fees</a:t>
            </a:r>
            <a:endParaRPr lang="en-US" sz="1300" dirty="0"/>
          </a:p>
        </p:txBody>
      </p:sp>
      <p:sp>
        <p:nvSpPr>
          <p:cNvPr id="28" name="dis 6"/>
          <p:cNvSpPr/>
          <p:nvPr/>
        </p:nvSpPr>
        <p:spPr>
          <a:xfrm>
            <a:off x="457200" y="4023360"/>
            <a:ext cx="8229600" cy="512064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9" name="dis 6 circle"/>
          <p:cNvSpPr/>
          <p:nvPr/>
        </p:nvSpPr>
        <p:spPr>
          <a:xfrm>
            <a:off x="566928" y="4078224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0" name="dis 6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4178808"/>
            <a:ext cx="201168" cy="20116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143000" y="402336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No personal relationship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3566160" y="4023360"/>
            <a:ext cx="4983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 travel agent might offer free upgrades or special deals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ercise badge"/>
          <p:cNvSpPr/>
          <p:nvPr/>
        </p:nvSpPr>
        <p:spPr>
          <a:xfrm>
            <a:off x="457200" y="320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" name="exercise number"/>
          <p:cNvSpPr txBox="1"/>
          <p:nvPr/>
        </p:nvSpPr>
        <p:spPr>
          <a:xfrm>
            <a:off x="457200" y="320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</a:t>
            </a:r>
            <a:endParaRPr lang="en-US" sz="2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Exercise 1: Advantage or disadvantage?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Is each statement an ADVANTAGE or a DISADVANTAGE of online booking?</a:t>
            </a:r>
            <a:endParaRPr lang="en-US" sz="1500" dirty="0"/>
          </a:p>
        </p:txBody>
      </p:sp>
      <p:sp>
        <p:nvSpPr>
          <p:cNvPr id="6" name="ex1 1"/>
          <p:cNvSpPr/>
          <p:nvPr/>
        </p:nvSpPr>
        <p:spPr>
          <a:xfrm>
            <a:off x="457200" y="137160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a)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You can book tickets at 2 a.m.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0" y="137160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10" name="ex1 2"/>
          <p:cNvSpPr/>
          <p:nvPr/>
        </p:nvSpPr>
        <p:spPr>
          <a:xfrm>
            <a:off x="457200" y="178308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85800" y="178308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b)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78308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If the server breaks down, nobody can book seats.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498080" y="178308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14" name="ex1 3"/>
          <p:cNvSpPr/>
          <p:nvPr/>
        </p:nvSpPr>
        <p:spPr>
          <a:xfrm>
            <a:off x="457200" y="219456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685800" y="219456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c)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19456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same seat can't be sold to two people.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498080" y="219456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18" name="ex1 4"/>
          <p:cNvSpPr/>
          <p:nvPr/>
        </p:nvSpPr>
        <p:spPr>
          <a:xfrm>
            <a:off x="457200" y="260604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85800" y="260604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d)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260604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It is harder to cancel and get your money back.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498080" y="26060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22" name="ex1 5"/>
          <p:cNvSpPr/>
          <p:nvPr/>
        </p:nvSpPr>
        <p:spPr>
          <a:xfrm>
            <a:off x="457200" y="301752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685800" y="301752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e)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01752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You can hold a seat while you make up your mind.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498080" y="301752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26" name="ex1 6"/>
          <p:cNvSpPr/>
          <p:nvPr/>
        </p:nvSpPr>
        <p:spPr>
          <a:xfrm>
            <a:off x="457200" y="342900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 txBox="1"/>
          <p:nvPr/>
        </p:nvSpPr>
        <p:spPr>
          <a:xfrm>
            <a:off x="685800" y="342900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f)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097280" y="342900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You need a reliable internet connection.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498080" y="342900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30" name="ex1 7"/>
          <p:cNvSpPr/>
          <p:nvPr/>
        </p:nvSpPr>
        <p:spPr>
          <a:xfrm>
            <a:off x="457200" y="384048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 txBox="1"/>
          <p:nvPr/>
        </p:nvSpPr>
        <p:spPr>
          <a:xfrm>
            <a:off x="685800" y="384048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g)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1097280" y="384048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There are no printed tickets to post.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7498080" y="384048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34" name="ex1 8"/>
          <p:cNvSpPr/>
          <p:nvPr/>
        </p:nvSpPr>
        <p:spPr>
          <a:xfrm>
            <a:off x="457200" y="4251960"/>
            <a:ext cx="8229600" cy="347472"/>
          </a:xfrm>
          <a:prstGeom prst="roundRect">
            <a:avLst>
              <a:gd name="adj" fmla="val 210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 txBox="1"/>
          <p:nvPr/>
        </p:nvSpPr>
        <p:spPr>
          <a:xfrm>
            <a:off x="685800" y="4251960"/>
            <a:ext cx="365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h)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1097280" y="4251960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You can't build a relationship with a travel agent.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7498080" y="425196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A  /  D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Booking theatre tickets online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A music concert at a seated venue — the customer is already logged on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Part 1: Choosing seats</a:t>
            </a:r>
            <a:endParaRPr lang="en-US" sz="3000" dirty="0"/>
          </a:p>
        </p:txBody>
      </p:sp>
      <p:sp>
        <p:nvSpPr>
          <p:cNvPr id="3" name="p1 step 1"/>
          <p:cNvSpPr/>
          <p:nvPr/>
        </p:nvSpPr>
        <p:spPr>
          <a:xfrm>
            <a:off x="457200" y="109728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p1 num 1"/>
          <p:cNvSpPr/>
          <p:nvPr/>
        </p:nvSpPr>
        <p:spPr>
          <a:xfrm>
            <a:off x="640080" y="1325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325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0972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Customer clicks on the performance they want to see</a:t>
            </a:r>
            <a:endParaRPr lang="en-US" sz="1500" dirty="0"/>
          </a:p>
        </p:txBody>
      </p:sp>
      <p:sp>
        <p:nvSpPr>
          <p:cNvPr id="7" name="p1 step 2"/>
          <p:cNvSpPr/>
          <p:nvPr/>
        </p:nvSpPr>
        <p:spPr>
          <a:xfrm>
            <a:off x="4663440" y="109728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p1 num 2"/>
          <p:cNvSpPr/>
          <p:nvPr/>
        </p:nvSpPr>
        <p:spPr>
          <a:xfrm>
            <a:off x="4846320" y="1325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846320" y="1325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532120" y="10972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date and time are typed in</a:t>
            </a:r>
            <a:endParaRPr lang="en-US" sz="1500" dirty="0"/>
          </a:p>
        </p:txBody>
      </p:sp>
      <p:sp>
        <p:nvSpPr>
          <p:cNvPr id="11" name="p1 step 3"/>
          <p:cNvSpPr/>
          <p:nvPr/>
        </p:nvSpPr>
        <p:spPr>
          <a:xfrm>
            <a:off x="457200" y="224028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p1 num 3"/>
          <p:cNvSpPr/>
          <p:nvPr/>
        </p:nvSpPr>
        <p:spPr>
          <a:xfrm>
            <a:off x="640080" y="2468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2468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2402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required number of seats is entered</a:t>
            </a:r>
            <a:endParaRPr lang="en-US" sz="1500" dirty="0"/>
          </a:p>
        </p:txBody>
      </p:sp>
      <p:sp>
        <p:nvSpPr>
          <p:cNvPr id="15" name="p1 step 4"/>
          <p:cNvSpPr/>
          <p:nvPr/>
        </p:nvSpPr>
        <p:spPr>
          <a:xfrm>
            <a:off x="4663440" y="224028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p1 num 4"/>
          <p:cNvSpPr/>
          <p:nvPr/>
        </p:nvSpPr>
        <p:spPr>
          <a:xfrm>
            <a:off x="4846320" y="2468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46320" y="2468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532120" y="22402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venue's seating display is shown on screen</a:t>
            </a:r>
            <a:endParaRPr lang="en-US" sz="1500" dirty="0"/>
          </a:p>
        </p:txBody>
      </p:sp>
      <p:sp>
        <p:nvSpPr>
          <p:cNvPr id="19" name="p1 step 5"/>
          <p:cNvSpPr/>
          <p:nvPr/>
        </p:nvSpPr>
        <p:spPr>
          <a:xfrm>
            <a:off x="457200" y="338328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p1 num 5"/>
          <p:cNvSpPr/>
          <p:nvPr/>
        </p:nvSpPr>
        <p:spPr>
          <a:xfrm>
            <a:off x="640080" y="3611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0080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1325880" y="33832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Customer highlights their seat(s) and clicks CONFIRM</a:t>
            </a:r>
            <a:endParaRPr lang="en-US" sz="1500" dirty="0"/>
          </a:p>
        </p:txBody>
      </p:sp>
      <p:sp>
        <p:nvSpPr>
          <p:cNvPr id="23" name="p1 step 6"/>
          <p:cNvSpPr/>
          <p:nvPr/>
        </p:nvSpPr>
        <p:spPr>
          <a:xfrm>
            <a:off x="4663440" y="338328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p1 num 6"/>
          <p:cNvSpPr/>
          <p:nvPr/>
        </p:nvSpPr>
        <p:spPr>
          <a:xfrm>
            <a:off x="4846320" y="3611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846320" y="3611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5532120" y="338328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database is searched to check the seats are available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seating display</a:t>
            </a:r>
            <a:endParaRPr lang="en-US" sz="3000" dirty="0"/>
          </a:p>
        </p:txBody>
      </p:sp>
      <p:sp>
        <p:nvSpPr>
          <p:cNvPr id="3" name="stage"/>
          <p:cNvSpPr/>
          <p:nvPr/>
        </p:nvSpPr>
        <p:spPr>
          <a:xfrm>
            <a:off x="1280160" y="1051560"/>
            <a:ext cx="4206240" cy="411480"/>
          </a:xfrm>
          <a:prstGeom prst="roundRect">
            <a:avLst>
              <a:gd name="adj" fmla="val 22222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280160" y="10515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400" kern="0" dirty="0">
                <a:solidFill>
                  <a:schemeClr val="accent2"/>
                </a:solidFill>
              </a:rPr>
              <a:t>STAGE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691640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A</a:t>
            </a:r>
            <a:endParaRPr lang="en-US" sz="1100" dirty="0"/>
          </a:p>
        </p:txBody>
      </p:sp>
      <p:sp>
        <p:nvSpPr>
          <p:cNvPr id="6" name="seat A1"/>
          <p:cNvSpPr/>
          <p:nvPr/>
        </p:nvSpPr>
        <p:spPr>
          <a:xfrm>
            <a:off x="105156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" name="seat A2"/>
          <p:cNvSpPr/>
          <p:nvPr/>
        </p:nvSpPr>
        <p:spPr>
          <a:xfrm>
            <a:off x="132588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" name="seat A3"/>
          <p:cNvSpPr/>
          <p:nvPr/>
        </p:nvSpPr>
        <p:spPr>
          <a:xfrm>
            <a:off x="160020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9" name="seat A4"/>
          <p:cNvSpPr/>
          <p:nvPr/>
        </p:nvSpPr>
        <p:spPr>
          <a:xfrm>
            <a:off x="187452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10" name="seat A5"/>
          <p:cNvSpPr/>
          <p:nvPr/>
        </p:nvSpPr>
        <p:spPr>
          <a:xfrm>
            <a:off x="214884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11" name="seat A6"/>
          <p:cNvSpPr/>
          <p:nvPr/>
        </p:nvSpPr>
        <p:spPr>
          <a:xfrm>
            <a:off x="242316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12" name="seat A7"/>
          <p:cNvSpPr/>
          <p:nvPr/>
        </p:nvSpPr>
        <p:spPr>
          <a:xfrm>
            <a:off x="269748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3" name="seat A8"/>
          <p:cNvSpPr/>
          <p:nvPr/>
        </p:nvSpPr>
        <p:spPr>
          <a:xfrm>
            <a:off x="297180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4" name="seat A9"/>
          <p:cNvSpPr/>
          <p:nvPr/>
        </p:nvSpPr>
        <p:spPr>
          <a:xfrm>
            <a:off x="342900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5" name="seat A10"/>
          <p:cNvSpPr/>
          <p:nvPr/>
        </p:nvSpPr>
        <p:spPr>
          <a:xfrm>
            <a:off x="370332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6" name="seat A11"/>
          <p:cNvSpPr/>
          <p:nvPr/>
        </p:nvSpPr>
        <p:spPr>
          <a:xfrm>
            <a:off x="397764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7" name="seat A12"/>
          <p:cNvSpPr/>
          <p:nvPr/>
        </p:nvSpPr>
        <p:spPr>
          <a:xfrm>
            <a:off x="425196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8" name="seat A13"/>
          <p:cNvSpPr/>
          <p:nvPr/>
        </p:nvSpPr>
        <p:spPr>
          <a:xfrm>
            <a:off x="452628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9" name="seat A14"/>
          <p:cNvSpPr/>
          <p:nvPr/>
        </p:nvSpPr>
        <p:spPr>
          <a:xfrm>
            <a:off x="480060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20" name="seat A15"/>
          <p:cNvSpPr/>
          <p:nvPr/>
        </p:nvSpPr>
        <p:spPr>
          <a:xfrm>
            <a:off x="507492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21" name="seat A16"/>
          <p:cNvSpPr/>
          <p:nvPr/>
        </p:nvSpPr>
        <p:spPr>
          <a:xfrm>
            <a:off x="5349240" y="171907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85800" y="2075688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B</a:t>
            </a:r>
            <a:endParaRPr lang="en-US" sz="1100" dirty="0"/>
          </a:p>
        </p:txBody>
      </p:sp>
      <p:sp>
        <p:nvSpPr>
          <p:cNvPr id="23" name="seat B1"/>
          <p:cNvSpPr/>
          <p:nvPr/>
        </p:nvSpPr>
        <p:spPr>
          <a:xfrm>
            <a:off x="105156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24" name="seat B2"/>
          <p:cNvSpPr/>
          <p:nvPr/>
        </p:nvSpPr>
        <p:spPr>
          <a:xfrm>
            <a:off x="132588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25" name="seat B3"/>
          <p:cNvSpPr/>
          <p:nvPr/>
        </p:nvSpPr>
        <p:spPr>
          <a:xfrm>
            <a:off x="160020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26" name="seat B4"/>
          <p:cNvSpPr/>
          <p:nvPr/>
        </p:nvSpPr>
        <p:spPr>
          <a:xfrm>
            <a:off x="187452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27" name="seat B5"/>
          <p:cNvSpPr/>
          <p:nvPr/>
        </p:nvSpPr>
        <p:spPr>
          <a:xfrm>
            <a:off x="214884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28" name="seat B6"/>
          <p:cNvSpPr/>
          <p:nvPr/>
        </p:nvSpPr>
        <p:spPr>
          <a:xfrm>
            <a:off x="242316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29" name="seat B7"/>
          <p:cNvSpPr/>
          <p:nvPr/>
        </p:nvSpPr>
        <p:spPr>
          <a:xfrm>
            <a:off x="269748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0" name="seat B8"/>
          <p:cNvSpPr/>
          <p:nvPr/>
        </p:nvSpPr>
        <p:spPr>
          <a:xfrm>
            <a:off x="297180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1" name="seat B9"/>
          <p:cNvSpPr/>
          <p:nvPr/>
        </p:nvSpPr>
        <p:spPr>
          <a:xfrm>
            <a:off x="342900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32" name="seat B10"/>
          <p:cNvSpPr/>
          <p:nvPr/>
        </p:nvSpPr>
        <p:spPr>
          <a:xfrm>
            <a:off x="370332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33" name="seat B11"/>
          <p:cNvSpPr/>
          <p:nvPr/>
        </p:nvSpPr>
        <p:spPr>
          <a:xfrm>
            <a:off x="397764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4" name="seat B12"/>
          <p:cNvSpPr/>
          <p:nvPr/>
        </p:nvSpPr>
        <p:spPr>
          <a:xfrm>
            <a:off x="425196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5" name="seat B13"/>
          <p:cNvSpPr/>
          <p:nvPr/>
        </p:nvSpPr>
        <p:spPr>
          <a:xfrm>
            <a:off x="452628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6" name="seat B14"/>
          <p:cNvSpPr/>
          <p:nvPr/>
        </p:nvSpPr>
        <p:spPr>
          <a:xfrm>
            <a:off x="480060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7" name="seat B15"/>
          <p:cNvSpPr/>
          <p:nvPr/>
        </p:nvSpPr>
        <p:spPr>
          <a:xfrm>
            <a:off x="507492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8" name="seat B16"/>
          <p:cNvSpPr/>
          <p:nvPr/>
        </p:nvSpPr>
        <p:spPr>
          <a:xfrm>
            <a:off x="5349240" y="210312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85800" y="2459736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C</a:t>
            </a:r>
            <a:endParaRPr lang="en-US" sz="1100" dirty="0"/>
          </a:p>
        </p:txBody>
      </p:sp>
      <p:sp>
        <p:nvSpPr>
          <p:cNvPr id="40" name="seat C1"/>
          <p:cNvSpPr/>
          <p:nvPr/>
        </p:nvSpPr>
        <p:spPr>
          <a:xfrm>
            <a:off x="105156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41" name="seat C2"/>
          <p:cNvSpPr/>
          <p:nvPr/>
        </p:nvSpPr>
        <p:spPr>
          <a:xfrm>
            <a:off x="132588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42" name="seat C3"/>
          <p:cNvSpPr/>
          <p:nvPr/>
        </p:nvSpPr>
        <p:spPr>
          <a:xfrm>
            <a:off x="160020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43" name="seat C4"/>
          <p:cNvSpPr/>
          <p:nvPr/>
        </p:nvSpPr>
        <p:spPr>
          <a:xfrm>
            <a:off x="187452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44" name="seat C5"/>
          <p:cNvSpPr/>
          <p:nvPr/>
        </p:nvSpPr>
        <p:spPr>
          <a:xfrm>
            <a:off x="214884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45" name="seat C6"/>
          <p:cNvSpPr/>
          <p:nvPr/>
        </p:nvSpPr>
        <p:spPr>
          <a:xfrm>
            <a:off x="242316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46" name="seat C7"/>
          <p:cNvSpPr/>
          <p:nvPr/>
        </p:nvSpPr>
        <p:spPr>
          <a:xfrm>
            <a:off x="269748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47" name="seat C8"/>
          <p:cNvSpPr/>
          <p:nvPr/>
        </p:nvSpPr>
        <p:spPr>
          <a:xfrm>
            <a:off x="297180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48" name="seat C9"/>
          <p:cNvSpPr/>
          <p:nvPr/>
        </p:nvSpPr>
        <p:spPr>
          <a:xfrm>
            <a:off x="342900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49" name="seat C10"/>
          <p:cNvSpPr/>
          <p:nvPr/>
        </p:nvSpPr>
        <p:spPr>
          <a:xfrm>
            <a:off x="370332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50" name="seat C11"/>
          <p:cNvSpPr/>
          <p:nvPr/>
        </p:nvSpPr>
        <p:spPr>
          <a:xfrm>
            <a:off x="397764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51" name="seat C12"/>
          <p:cNvSpPr/>
          <p:nvPr/>
        </p:nvSpPr>
        <p:spPr>
          <a:xfrm>
            <a:off x="425196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52" name="seat C13"/>
          <p:cNvSpPr/>
          <p:nvPr/>
        </p:nvSpPr>
        <p:spPr>
          <a:xfrm>
            <a:off x="452628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53" name="seat C14"/>
          <p:cNvSpPr/>
          <p:nvPr/>
        </p:nvSpPr>
        <p:spPr>
          <a:xfrm>
            <a:off x="480060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54" name="seat C15"/>
          <p:cNvSpPr/>
          <p:nvPr/>
        </p:nvSpPr>
        <p:spPr>
          <a:xfrm>
            <a:off x="507492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55" name="seat C16"/>
          <p:cNvSpPr/>
          <p:nvPr/>
        </p:nvSpPr>
        <p:spPr>
          <a:xfrm>
            <a:off x="5349240" y="2487168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56" name="Text 54"/>
          <p:cNvSpPr txBox="1"/>
          <p:nvPr/>
        </p:nvSpPr>
        <p:spPr>
          <a:xfrm>
            <a:off x="685800" y="2843784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D</a:t>
            </a:r>
            <a:endParaRPr lang="en-US" sz="1100" dirty="0"/>
          </a:p>
        </p:txBody>
      </p:sp>
      <p:sp>
        <p:nvSpPr>
          <p:cNvPr id="57" name="seat D1"/>
          <p:cNvSpPr/>
          <p:nvPr/>
        </p:nvSpPr>
        <p:spPr>
          <a:xfrm>
            <a:off x="105156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58" name="seat D2"/>
          <p:cNvSpPr/>
          <p:nvPr/>
        </p:nvSpPr>
        <p:spPr>
          <a:xfrm>
            <a:off x="132588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59" name="seat D3"/>
          <p:cNvSpPr/>
          <p:nvPr/>
        </p:nvSpPr>
        <p:spPr>
          <a:xfrm>
            <a:off x="160020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0" name="seat D4"/>
          <p:cNvSpPr/>
          <p:nvPr/>
        </p:nvSpPr>
        <p:spPr>
          <a:xfrm>
            <a:off x="187452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1" name="seat D5"/>
          <p:cNvSpPr/>
          <p:nvPr/>
        </p:nvSpPr>
        <p:spPr>
          <a:xfrm>
            <a:off x="214884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2" name="seat D6"/>
          <p:cNvSpPr/>
          <p:nvPr/>
        </p:nvSpPr>
        <p:spPr>
          <a:xfrm>
            <a:off x="242316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3" name="seat D7"/>
          <p:cNvSpPr/>
          <p:nvPr/>
        </p:nvSpPr>
        <p:spPr>
          <a:xfrm>
            <a:off x="269748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4" name="seat D8"/>
          <p:cNvSpPr/>
          <p:nvPr/>
        </p:nvSpPr>
        <p:spPr>
          <a:xfrm>
            <a:off x="297180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5" name="seat D9"/>
          <p:cNvSpPr/>
          <p:nvPr/>
        </p:nvSpPr>
        <p:spPr>
          <a:xfrm>
            <a:off x="342900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6" name="seat D10"/>
          <p:cNvSpPr/>
          <p:nvPr/>
        </p:nvSpPr>
        <p:spPr>
          <a:xfrm>
            <a:off x="370332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7" name="seat D11"/>
          <p:cNvSpPr/>
          <p:nvPr/>
        </p:nvSpPr>
        <p:spPr>
          <a:xfrm>
            <a:off x="397764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8" name="seat D12"/>
          <p:cNvSpPr/>
          <p:nvPr/>
        </p:nvSpPr>
        <p:spPr>
          <a:xfrm>
            <a:off x="425196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69" name="seat D13"/>
          <p:cNvSpPr/>
          <p:nvPr/>
        </p:nvSpPr>
        <p:spPr>
          <a:xfrm>
            <a:off x="452628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0" name="seat D14"/>
          <p:cNvSpPr/>
          <p:nvPr/>
        </p:nvSpPr>
        <p:spPr>
          <a:xfrm>
            <a:off x="480060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1" name="seat D15"/>
          <p:cNvSpPr/>
          <p:nvPr/>
        </p:nvSpPr>
        <p:spPr>
          <a:xfrm>
            <a:off x="507492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2" name="seat D16"/>
          <p:cNvSpPr/>
          <p:nvPr/>
        </p:nvSpPr>
        <p:spPr>
          <a:xfrm>
            <a:off x="5349240" y="2871216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3" name="Text 71"/>
          <p:cNvSpPr txBox="1"/>
          <p:nvPr/>
        </p:nvSpPr>
        <p:spPr>
          <a:xfrm>
            <a:off x="685800" y="3227832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E</a:t>
            </a:r>
            <a:endParaRPr lang="en-US" sz="1100" dirty="0"/>
          </a:p>
        </p:txBody>
      </p:sp>
      <p:sp>
        <p:nvSpPr>
          <p:cNvPr id="74" name="seat E1"/>
          <p:cNvSpPr/>
          <p:nvPr/>
        </p:nvSpPr>
        <p:spPr>
          <a:xfrm>
            <a:off x="105156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5" name="seat E2"/>
          <p:cNvSpPr/>
          <p:nvPr/>
        </p:nvSpPr>
        <p:spPr>
          <a:xfrm>
            <a:off x="132588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6" name="seat E3"/>
          <p:cNvSpPr/>
          <p:nvPr/>
        </p:nvSpPr>
        <p:spPr>
          <a:xfrm>
            <a:off x="160020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7" name="seat E4"/>
          <p:cNvSpPr/>
          <p:nvPr/>
        </p:nvSpPr>
        <p:spPr>
          <a:xfrm>
            <a:off x="187452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8" name="seat E5"/>
          <p:cNvSpPr/>
          <p:nvPr/>
        </p:nvSpPr>
        <p:spPr>
          <a:xfrm>
            <a:off x="214884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79" name="seat E6"/>
          <p:cNvSpPr/>
          <p:nvPr/>
        </p:nvSpPr>
        <p:spPr>
          <a:xfrm>
            <a:off x="242316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0" name="seat E7"/>
          <p:cNvSpPr/>
          <p:nvPr/>
        </p:nvSpPr>
        <p:spPr>
          <a:xfrm>
            <a:off x="269748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1" name="seat E8"/>
          <p:cNvSpPr/>
          <p:nvPr/>
        </p:nvSpPr>
        <p:spPr>
          <a:xfrm>
            <a:off x="297180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2" name="seat E9"/>
          <p:cNvSpPr/>
          <p:nvPr/>
        </p:nvSpPr>
        <p:spPr>
          <a:xfrm>
            <a:off x="342900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3" name="seat E10"/>
          <p:cNvSpPr/>
          <p:nvPr/>
        </p:nvSpPr>
        <p:spPr>
          <a:xfrm>
            <a:off x="370332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84" name="seat E11"/>
          <p:cNvSpPr/>
          <p:nvPr/>
        </p:nvSpPr>
        <p:spPr>
          <a:xfrm>
            <a:off x="397764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85" name="seat E12"/>
          <p:cNvSpPr/>
          <p:nvPr/>
        </p:nvSpPr>
        <p:spPr>
          <a:xfrm>
            <a:off x="425196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6" name="seat E13"/>
          <p:cNvSpPr/>
          <p:nvPr/>
        </p:nvSpPr>
        <p:spPr>
          <a:xfrm>
            <a:off x="452628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7" name="seat E14"/>
          <p:cNvSpPr/>
          <p:nvPr/>
        </p:nvSpPr>
        <p:spPr>
          <a:xfrm>
            <a:off x="480060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8" name="seat E15"/>
          <p:cNvSpPr/>
          <p:nvPr/>
        </p:nvSpPr>
        <p:spPr>
          <a:xfrm>
            <a:off x="507492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89" name="seat E16"/>
          <p:cNvSpPr/>
          <p:nvPr/>
        </p:nvSpPr>
        <p:spPr>
          <a:xfrm>
            <a:off x="5349240" y="3255264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90" name="Text 88"/>
          <p:cNvSpPr txBox="1"/>
          <p:nvPr/>
        </p:nvSpPr>
        <p:spPr>
          <a:xfrm>
            <a:off x="685800" y="3611880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F</a:t>
            </a:r>
            <a:endParaRPr lang="en-US" sz="1100" dirty="0"/>
          </a:p>
        </p:txBody>
      </p:sp>
      <p:sp>
        <p:nvSpPr>
          <p:cNvPr id="91" name="seat F1"/>
          <p:cNvSpPr/>
          <p:nvPr/>
        </p:nvSpPr>
        <p:spPr>
          <a:xfrm>
            <a:off x="105156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92" name="seat F2"/>
          <p:cNvSpPr/>
          <p:nvPr/>
        </p:nvSpPr>
        <p:spPr>
          <a:xfrm>
            <a:off x="132588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93" name="seat F3"/>
          <p:cNvSpPr/>
          <p:nvPr/>
        </p:nvSpPr>
        <p:spPr>
          <a:xfrm>
            <a:off x="160020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94" name="seat F4"/>
          <p:cNvSpPr/>
          <p:nvPr/>
        </p:nvSpPr>
        <p:spPr>
          <a:xfrm>
            <a:off x="187452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95" name="seat F5"/>
          <p:cNvSpPr/>
          <p:nvPr/>
        </p:nvSpPr>
        <p:spPr>
          <a:xfrm>
            <a:off x="214884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96" name="seat F6"/>
          <p:cNvSpPr/>
          <p:nvPr/>
        </p:nvSpPr>
        <p:spPr>
          <a:xfrm>
            <a:off x="242316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97" name="seat F7"/>
          <p:cNvSpPr/>
          <p:nvPr/>
        </p:nvSpPr>
        <p:spPr>
          <a:xfrm>
            <a:off x="269748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98" name="seat F8"/>
          <p:cNvSpPr/>
          <p:nvPr/>
        </p:nvSpPr>
        <p:spPr>
          <a:xfrm>
            <a:off x="297180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99" name="seat F9"/>
          <p:cNvSpPr/>
          <p:nvPr/>
        </p:nvSpPr>
        <p:spPr>
          <a:xfrm>
            <a:off x="342900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00" name="seat F10"/>
          <p:cNvSpPr/>
          <p:nvPr/>
        </p:nvSpPr>
        <p:spPr>
          <a:xfrm>
            <a:off x="370332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01" name="seat F11"/>
          <p:cNvSpPr/>
          <p:nvPr/>
        </p:nvSpPr>
        <p:spPr>
          <a:xfrm>
            <a:off x="397764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02" name="seat F12"/>
          <p:cNvSpPr/>
          <p:nvPr/>
        </p:nvSpPr>
        <p:spPr>
          <a:xfrm>
            <a:off x="425196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E8B04B"/>
          </a:solidFill>
          <a:ln/>
        </p:spPr>
      </p:sp>
      <p:sp>
        <p:nvSpPr>
          <p:cNvPr id="103" name="seat F13"/>
          <p:cNvSpPr/>
          <p:nvPr/>
        </p:nvSpPr>
        <p:spPr>
          <a:xfrm>
            <a:off x="452628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E8B04B"/>
          </a:solidFill>
          <a:ln/>
        </p:spPr>
      </p:sp>
      <p:sp>
        <p:nvSpPr>
          <p:cNvPr id="104" name="seat F14"/>
          <p:cNvSpPr/>
          <p:nvPr/>
        </p:nvSpPr>
        <p:spPr>
          <a:xfrm>
            <a:off x="480060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05" name="seat F15"/>
          <p:cNvSpPr/>
          <p:nvPr/>
        </p:nvSpPr>
        <p:spPr>
          <a:xfrm>
            <a:off x="507492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06" name="seat F16"/>
          <p:cNvSpPr/>
          <p:nvPr/>
        </p:nvSpPr>
        <p:spPr>
          <a:xfrm>
            <a:off x="5349240" y="3639312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07" name="Text 105"/>
          <p:cNvSpPr txBox="1"/>
          <p:nvPr/>
        </p:nvSpPr>
        <p:spPr>
          <a:xfrm>
            <a:off x="685800" y="3995928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G</a:t>
            </a:r>
            <a:endParaRPr lang="en-US" sz="1100" dirty="0"/>
          </a:p>
        </p:txBody>
      </p:sp>
      <p:sp>
        <p:nvSpPr>
          <p:cNvPr id="108" name="seat G1"/>
          <p:cNvSpPr/>
          <p:nvPr/>
        </p:nvSpPr>
        <p:spPr>
          <a:xfrm>
            <a:off x="105156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09" name="seat G2"/>
          <p:cNvSpPr/>
          <p:nvPr/>
        </p:nvSpPr>
        <p:spPr>
          <a:xfrm>
            <a:off x="132588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10" name="seat G3"/>
          <p:cNvSpPr/>
          <p:nvPr/>
        </p:nvSpPr>
        <p:spPr>
          <a:xfrm>
            <a:off x="160020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11" name="seat G4"/>
          <p:cNvSpPr/>
          <p:nvPr/>
        </p:nvSpPr>
        <p:spPr>
          <a:xfrm>
            <a:off x="187452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12" name="seat G5"/>
          <p:cNvSpPr/>
          <p:nvPr/>
        </p:nvSpPr>
        <p:spPr>
          <a:xfrm>
            <a:off x="214884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13" name="seat G6"/>
          <p:cNvSpPr/>
          <p:nvPr/>
        </p:nvSpPr>
        <p:spPr>
          <a:xfrm>
            <a:off x="242316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114" name="seat G7"/>
          <p:cNvSpPr/>
          <p:nvPr/>
        </p:nvSpPr>
        <p:spPr>
          <a:xfrm>
            <a:off x="269748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115" name="seat G8"/>
          <p:cNvSpPr/>
          <p:nvPr/>
        </p:nvSpPr>
        <p:spPr>
          <a:xfrm>
            <a:off x="297180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116" name="seat G9"/>
          <p:cNvSpPr/>
          <p:nvPr/>
        </p:nvSpPr>
        <p:spPr>
          <a:xfrm>
            <a:off x="342900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CFC6C1"/>
          </a:solidFill>
          <a:ln/>
        </p:spPr>
      </p:sp>
      <p:sp>
        <p:nvSpPr>
          <p:cNvPr id="117" name="seat G10"/>
          <p:cNvSpPr/>
          <p:nvPr/>
        </p:nvSpPr>
        <p:spPr>
          <a:xfrm>
            <a:off x="370332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18" name="seat G11"/>
          <p:cNvSpPr/>
          <p:nvPr/>
        </p:nvSpPr>
        <p:spPr>
          <a:xfrm>
            <a:off x="397764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19" name="seat G12"/>
          <p:cNvSpPr/>
          <p:nvPr/>
        </p:nvSpPr>
        <p:spPr>
          <a:xfrm>
            <a:off x="425196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20" name="seat G13"/>
          <p:cNvSpPr/>
          <p:nvPr/>
        </p:nvSpPr>
        <p:spPr>
          <a:xfrm>
            <a:off x="452628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21" name="seat G14"/>
          <p:cNvSpPr/>
          <p:nvPr/>
        </p:nvSpPr>
        <p:spPr>
          <a:xfrm>
            <a:off x="480060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22" name="seat G15"/>
          <p:cNvSpPr/>
          <p:nvPr/>
        </p:nvSpPr>
        <p:spPr>
          <a:xfrm>
            <a:off x="507492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23" name="seat G16"/>
          <p:cNvSpPr/>
          <p:nvPr/>
        </p:nvSpPr>
        <p:spPr>
          <a:xfrm>
            <a:off x="5349240" y="4023360"/>
            <a:ext cx="219456" cy="237744"/>
          </a:xfrm>
          <a:prstGeom prst="roundRect">
            <a:avLst>
              <a:gd name="adj" fmla="val 20833"/>
            </a:avLst>
          </a:prstGeom>
          <a:solidFill>
            <a:srgbClr val="2E8B57"/>
          </a:solidFill>
          <a:ln/>
        </p:spPr>
      </p:sp>
      <p:sp>
        <p:nvSpPr>
          <p:cNvPr id="124" name="legend Available"/>
          <p:cNvSpPr/>
          <p:nvPr/>
        </p:nvSpPr>
        <p:spPr>
          <a:xfrm>
            <a:off x="6035040" y="118872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2E8B57"/>
          </a:solidFill>
          <a:ln/>
        </p:spPr>
      </p:sp>
      <p:sp>
        <p:nvSpPr>
          <p:cNvPr id="125" name="Text 123"/>
          <p:cNvSpPr txBox="1"/>
          <p:nvPr/>
        </p:nvSpPr>
        <p:spPr>
          <a:xfrm>
            <a:off x="6400800" y="1161288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Available</a:t>
            </a:r>
            <a:endParaRPr lang="en-US" sz="1400" dirty="0"/>
          </a:p>
        </p:txBody>
      </p:sp>
      <p:sp>
        <p:nvSpPr>
          <p:cNvPr id="126" name="legend Already booked"/>
          <p:cNvSpPr/>
          <p:nvPr/>
        </p:nvSpPr>
        <p:spPr>
          <a:xfrm>
            <a:off x="6035040" y="160020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CFC6C1"/>
          </a:solidFill>
          <a:ln/>
        </p:spPr>
      </p:sp>
      <p:sp>
        <p:nvSpPr>
          <p:cNvPr id="127" name="Text 125"/>
          <p:cNvSpPr txBox="1"/>
          <p:nvPr/>
        </p:nvSpPr>
        <p:spPr>
          <a:xfrm>
            <a:off x="6400800" y="1572768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Already booked</a:t>
            </a:r>
            <a:endParaRPr lang="en-US" sz="1400" dirty="0"/>
          </a:p>
        </p:txBody>
      </p:sp>
      <p:sp>
        <p:nvSpPr>
          <p:cNvPr id="128" name="legend Your selection"/>
          <p:cNvSpPr/>
          <p:nvPr/>
        </p:nvSpPr>
        <p:spPr>
          <a:xfrm>
            <a:off x="6035040" y="20116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E8B04B"/>
          </a:solidFill>
          <a:ln/>
        </p:spPr>
      </p:sp>
      <p:sp>
        <p:nvSpPr>
          <p:cNvPr id="129" name="Text 127"/>
          <p:cNvSpPr txBox="1"/>
          <p:nvPr/>
        </p:nvSpPr>
        <p:spPr>
          <a:xfrm>
            <a:off x="6400800" y="1984248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Your selection</a:t>
            </a:r>
            <a:endParaRPr lang="en-US" sz="1400" dirty="0"/>
          </a:p>
        </p:txBody>
      </p:sp>
      <p:sp>
        <p:nvSpPr>
          <p:cNvPr id="130" name="confirm button"/>
          <p:cNvSpPr/>
          <p:nvPr/>
        </p:nvSpPr>
        <p:spPr>
          <a:xfrm>
            <a:off x="6035040" y="2606040"/>
            <a:ext cx="2651760" cy="548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31" name="Text 129"/>
          <p:cNvSpPr txBox="1"/>
          <p:nvPr/>
        </p:nvSpPr>
        <p:spPr>
          <a:xfrm>
            <a:off x="6035040" y="260604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CONFIRM</a:t>
            </a:r>
            <a:endParaRPr lang="en-US" sz="1600" dirty="0"/>
          </a:p>
        </p:txBody>
      </p:sp>
      <p:sp>
        <p:nvSpPr>
          <p:cNvPr id="132" name="Text 130"/>
          <p:cNvSpPr txBox="1"/>
          <p:nvPr/>
        </p:nvSpPr>
        <p:spPr>
          <a:xfrm>
            <a:off x="6035040" y="329184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customer highlights the actual seats on the screen, then clicks CONFIRM to move on to the next part of the process.</a:t>
            </a:r>
            <a:endParaRPr lang="en-US" sz="1300" dirty="0"/>
          </a:p>
        </p:txBody>
      </p:sp>
      <p:sp>
        <p:nvSpPr>
          <p:cNvPr id="133" name="Text 131"/>
          <p:cNvSpPr txBox="1"/>
          <p:nvPr/>
        </p:nvSpPr>
        <p:spPr>
          <a:xfrm>
            <a:off x="685800" y="4434840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Illustration — rows A–G, seats 1–16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Part 2: Paying and confirming</a:t>
            </a:r>
            <a:endParaRPr lang="en-US" sz="3000" dirty="0"/>
          </a:p>
        </p:txBody>
      </p:sp>
      <p:sp>
        <p:nvSpPr>
          <p:cNvPr id="3" name="p2 step 1"/>
          <p:cNvSpPr/>
          <p:nvPr/>
        </p:nvSpPr>
        <p:spPr>
          <a:xfrm>
            <a:off x="457200" y="105156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p2 num 1"/>
          <p:cNvSpPr/>
          <p:nvPr/>
        </p:nvSpPr>
        <p:spPr>
          <a:xfrm>
            <a:off x="59436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9436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7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05156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If available, total price and seat numbers are shown</a:t>
            </a:r>
            <a:endParaRPr lang="en-US" sz="1200" dirty="0"/>
          </a:p>
        </p:txBody>
      </p:sp>
      <p:sp>
        <p:nvSpPr>
          <p:cNvPr id="7" name="p2 step 2"/>
          <p:cNvSpPr/>
          <p:nvPr/>
        </p:nvSpPr>
        <p:spPr>
          <a:xfrm>
            <a:off x="3246120" y="105156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p2 num 2"/>
          <p:cNvSpPr/>
          <p:nvPr/>
        </p:nvSpPr>
        <p:spPr>
          <a:xfrm>
            <a:off x="338328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38328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8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977640" y="105156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Customer is happy and clicks CONFIRM</a:t>
            </a:r>
            <a:endParaRPr lang="en-US" sz="1200" dirty="0"/>
          </a:p>
        </p:txBody>
      </p:sp>
      <p:sp>
        <p:nvSpPr>
          <p:cNvPr id="11" name="p2 step 3"/>
          <p:cNvSpPr/>
          <p:nvPr/>
        </p:nvSpPr>
        <p:spPr>
          <a:xfrm>
            <a:off x="6035040" y="105156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p2 num 3"/>
          <p:cNvSpPr/>
          <p:nvPr/>
        </p:nvSpPr>
        <p:spPr>
          <a:xfrm>
            <a:off x="6172200" y="132588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17220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9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766560" y="105156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Seats temporarily set to NO LONGER AVAILABLE</a:t>
            </a:r>
            <a:endParaRPr lang="en-US" sz="1200" dirty="0"/>
          </a:p>
        </p:txBody>
      </p:sp>
      <p:sp>
        <p:nvSpPr>
          <p:cNvPr id="15" name="p2 step 4"/>
          <p:cNvSpPr/>
          <p:nvPr/>
        </p:nvSpPr>
        <p:spPr>
          <a:xfrm>
            <a:off x="457200" y="224028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p2 num 4"/>
          <p:cNvSpPr/>
          <p:nvPr/>
        </p:nvSpPr>
        <p:spPr>
          <a:xfrm>
            <a:off x="594360" y="2514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9436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224028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Customer enters personal details (or logs in as a returning customer)</a:t>
            </a:r>
            <a:endParaRPr lang="en-US" sz="1200" dirty="0"/>
          </a:p>
        </p:txBody>
      </p:sp>
      <p:sp>
        <p:nvSpPr>
          <p:cNvPr id="19" name="p2 step 5"/>
          <p:cNvSpPr/>
          <p:nvPr/>
        </p:nvSpPr>
        <p:spPr>
          <a:xfrm>
            <a:off x="3246120" y="224028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p2 num 5"/>
          <p:cNvSpPr/>
          <p:nvPr/>
        </p:nvSpPr>
        <p:spPr>
          <a:xfrm>
            <a:off x="3383280" y="2514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33832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11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3977640" y="224028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Payment method selected and payment made</a:t>
            </a:r>
            <a:endParaRPr lang="en-US" sz="1200" dirty="0"/>
          </a:p>
        </p:txBody>
      </p:sp>
      <p:sp>
        <p:nvSpPr>
          <p:cNvPr id="23" name="p2 step 6"/>
          <p:cNvSpPr/>
          <p:nvPr/>
        </p:nvSpPr>
        <p:spPr>
          <a:xfrm>
            <a:off x="6035040" y="224028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p2 num 6"/>
          <p:cNvSpPr/>
          <p:nvPr/>
        </p:nvSpPr>
        <p:spPr>
          <a:xfrm>
            <a:off x="6172200" y="2514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7220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12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6766560" y="224028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Seats are booked in the customer's name</a:t>
            </a:r>
            <a:endParaRPr lang="en-US" sz="1200" dirty="0"/>
          </a:p>
        </p:txBody>
      </p:sp>
      <p:sp>
        <p:nvSpPr>
          <p:cNvPr id="27" name="p2 step 7"/>
          <p:cNvSpPr/>
          <p:nvPr/>
        </p:nvSpPr>
        <p:spPr>
          <a:xfrm>
            <a:off x="457200" y="342900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8" name="p2 num 7"/>
          <p:cNvSpPr/>
          <p:nvPr/>
        </p:nvSpPr>
        <p:spPr>
          <a:xfrm>
            <a:off x="594360" y="37033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94360" y="3703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13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1188720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Final details are shown on screen again</a:t>
            </a:r>
            <a:endParaRPr lang="en-US" sz="1200" dirty="0"/>
          </a:p>
        </p:txBody>
      </p:sp>
      <p:sp>
        <p:nvSpPr>
          <p:cNvPr id="31" name="p2 step 8"/>
          <p:cNvSpPr/>
          <p:nvPr/>
        </p:nvSpPr>
        <p:spPr>
          <a:xfrm>
            <a:off x="3246120" y="342900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2" name="p2 num 8"/>
          <p:cNvSpPr/>
          <p:nvPr/>
        </p:nvSpPr>
        <p:spPr>
          <a:xfrm>
            <a:off x="3383280" y="37033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3383280" y="3703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14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3977640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Email sent with a QR code — the e-ticket</a:t>
            </a:r>
            <a:endParaRPr lang="en-US" sz="1200" dirty="0"/>
          </a:p>
        </p:txBody>
      </p:sp>
      <p:sp>
        <p:nvSpPr>
          <p:cNvPr id="35" name="p2 step 9"/>
          <p:cNvSpPr/>
          <p:nvPr/>
        </p:nvSpPr>
        <p:spPr>
          <a:xfrm>
            <a:off x="6035040" y="3429000"/>
            <a:ext cx="2606040" cy="1051560"/>
          </a:xfrm>
          <a:prstGeom prst="roundRect">
            <a:avLst>
              <a:gd name="adj" fmla="val 6957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36" name="p2 num 9"/>
          <p:cNvSpPr/>
          <p:nvPr/>
        </p:nvSpPr>
        <p:spPr>
          <a:xfrm>
            <a:off x="6172200" y="37033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172200" y="3703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15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6766560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Database updated; seats permanently NO LONGER AVAILABLE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ercise badge"/>
          <p:cNvSpPr/>
          <p:nvPr/>
        </p:nvSpPr>
        <p:spPr>
          <a:xfrm>
            <a:off x="457200" y="320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" name="exercise number"/>
          <p:cNvSpPr txBox="1"/>
          <p:nvPr/>
        </p:nvSpPr>
        <p:spPr>
          <a:xfrm>
            <a:off x="457200" y="320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Exercise 2: Put the steps in order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Write the letters in the order these happen when booking theatre tickets online.</a:t>
            </a:r>
            <a:endParaRPr lang="en-US" sz="1500" dirty="0"/>
          </a:p>
        </p:txBody>
      </p:sp>
      <p:sp>
        <p:nvSpPr>
          <p:cNvPr id="6" name="mixed 1"/>
          <p:cNvSpPr/>
          <p:nvPr/>
        </p:nvSpPr>
        <p:spPr>
          <a:xfrm>
            <a:off x="457200" y="1417320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85800" y="141732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41732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Payment method is selected and payment is made.</a:t>
            </a:r>
            <a:endParaRPr lang="en-US" sz="1400" dirty="0"/>
          </a:p>
        </p:txBody>
      </p:sp>
      <p:sp>
        <p:nvSpPr>
          <p:cNvPr id="9" name="mixed 2"/>
          <p:cNvSpPr/>
          <p:nvPr/>
        </p:nvSpPr>
        <p:spPr>
          <a:xfrm>
            <a:off x="457200" y="1901952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85800" y="1901952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B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90195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customer selects seats on the seating display and clicks CONFIRM.</a:t>
            </a:r>
            <a:endParaRPr lang="en-US" sz="1400" dirty="0"/>
          </a:p>
        </p:txBody>
      </p:sp>
      <p:sp>
        <p:nvSpPr>
          <p:cNvPr id="12" name="mixed 3"/>
          <p:cNvSpPr/>
          <p:nvPr/>
        </p:nvSpPr>
        <p:spPr>
          <a:xfrm>
            <a:off x="457200" y="2386584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85800" y="2386584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2386584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database is updated and the seats become permanently unavailable.</a:t>
            </a:r>
            <a:endParaRPr lang="en-US" sz="1400" dirty="0"/>
          </a:p>
        </p:txBody>
      </p:sp>
      <p:sp>
        <p:nvSpPr>
          <p:cNvPr id="15" name="mixed 4"/>
          <p:cNvSpPr/>
          <p:nvPr/>
        </p:nvSpPr>
        <p:spPr>
          <a:xfrm>
            <a:off x="457200" y="2871216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85800" y="2871216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D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2871216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database is searched to check the seats are available.</a:t>
            </a:r>
            <a:endParaRPr lang="en-US" sz="1400" dirty="0"/>
          </a:p>
        </p:txBody>
      </p:sp>
      <p:sp>
        <p:nvSpPr>
          <p:cNvPr id="18" name="mixed 5"/>
          <p:cNvSpPr/>
          <p:nvPr/>
        </p:nvSpPr>
        <p:spPr>
          <a:xfrm>
            <a:off x="457200" y="3355848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85800" y="3355848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35584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seats are temporarily set to NO LONGER AVAILABLE.</a:t>
            </a:r>
            <a:endParaRPr lang="en-US" sz="1400" dirty="0"/>
          </a:p>
        </p:txBody>
      </p:sp>
      <p:sp>
        <p:nvSpPr>
          <p:cNvPr id="21" name="mixed 6"/>
          <p:cNvSpPr/>
          <p:nvPr/>
        </p:nvSpPr>
        <p:spPr>
          <a:xfrm>
            <a:off x="457200" y="3840480"/>
            <a:ext cx="8229600" cy="411480"/>
          </a:xfrm>
          <a:prstGeom prst="roundRect">
            <a:avLst>
              <a:gd name="adj" fmla="val 17778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685800" y="384048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F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3840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An email containing a QR code is sent to the customer.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44074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Extra: why are the seats set to ‘temporarily’ unavailable before payment?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ercise badge"/>
          <p:cNvSpPr/>
          <p:nvPr/>
        </p:nvSpPr>
        <p:spPr>
          <a:xfrm>
            <a:off x="457200" y="320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" name="exercise number"/>
          <p:cNvSpPr txBox="1"/>
          <p:nvPr/>
        </p:nvSpPr>
        <p:spPr>
          <a:xfrm>
            <a:off x="457200" y="320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</a:t>
            </a:r>
            <a:endParaRPr lang="en-US" sz="2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Exercise 3: Exam-style questions</a:t>
            </a:r>
            <a:endParaRPr lang="en-US" sz="3000" dirty="0"/>
          </a:p>
        </p:txBody>
      </p:sp>
      <p:sp>
        <p:nvSpPr>
          <p:cNvPr id="5" name="question 1"/>
          <p:cNvSpPr/>
          <p:nvPr/>
        </p:nvSpPr>
        <p:spPr>
          <a:xfrm>
            <a:off x="457200" y="109728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85800" y="109728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1.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09728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Describe the steps a customer takes to book theatre tickets online.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863840" y="109728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[6]</a:t>
            </a:r>
            <a:endParaRPr lang="en-US" sz="1400" dirty="0"/>
          </a:p>
        </p:txBody>
      </p:sp>
      <p:sp>
        <p:nvSpPr>
          <p:cNvPr id="9" name="question 2"/>
          <p:cNvSpPr/>
          <p:nvPr/>
        </p:nvSpPr>
        <p:spPr>
          <a:xfrm>
            <a:off x="457200" y="196596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85800" y="196596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2.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96596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Give two advantages and two disadvantages to a customer of booking a flight online rather than through a travel agent.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863840" y="196596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[4]</a:t>
            </a:r>
            <a:endParaRPr lang="en-US" sz="1400" dirty="0"/>
          </a:p>
        </p:txBody>
      </p:sp>
      <p:sp>
        <p:nvSpPr>
          <p:cNvPr id="13" name="question 3"/>
          <p:cNvSpPr/>
          <p:nvPr/>
        </p:nvSpPr>
        <p:spPr>
          <a:xfrm>
            <a:off x="457200" y="283464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85800" y="283464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3.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83464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Explain why a temporary paper-based system can't be used when the online booking server breaks down.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863840" y="283464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[2]</a:t>
            </a:r>
            <a:endParaRPr lang="en-US" sz="1400" dirty="0"/>
          </a:p>
        </p:txBody>
      </p:sp>
      <p:sp>
        <p:nvSpPr>
          <p:cNvPr id="17" name="question 4"/>
          <p:cNvSpPr/>
          <p:nvPr/>
        </p:nvSpPr>
        <p:spPr>
          <a:xfrm>
            <a:off x="457200" y="370332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685800" y="370332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4.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370332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Describe how a QR code is used as an e-ticket.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863840" y="370332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[3]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Answers: Exercises 1 and 2</a:t>
            </a:r>
            <a:endParaRPr lang="en-US" sz="3000" dirty="0"/>
          </a:p>
        </p:txBody>
      </p:sp>
      <p:sp>
        <p:nvSpPr>
          <p:cNvPr id="3" name="answer card"/>
          <p:cNvSpPr/>
          <p:nvPr/>
        </p:nvSpPr>
        <p:spPr>
          <a:xfrm>
            <a:off x="45720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68580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Exercise 1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a) Advantage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b) Disadvantage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c) Advantage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d) Disadvantage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e) Advantage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f) Disadvantage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g) Advantage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h) Disadvantage</a:t>
            </a:r>
            <a:endParaRPr lang="en-US" sz="1500" dirty="0"/>
          </a:p>
        </p:txBody>
      </p:sp>
      <p:sp>
        <p:nvSpPr>
          <p:cNvPr id="5" name="answer card"/>
          <p:cNvSpPr/>
          <p:nvPr/>
        </p:nvSpPr>
        <p:spPr>
          <a:xfrm>
            <a:off x="466344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489204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Exercise 2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B → D → E → A → F → C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Extra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So that no other customer can book the same seats while this customer is entering details and paying — this prevents double-booking.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Answers: Exercise 3 (mark scheme)</a:t>
            </a:r>
            <a:endParaRPr lang="en-US" sz="3000" dirty="0"/>
          </a:p>
        </p:txBody>
      </p:sp>
      <p:sp>
        <p:nvSpPr>
          <p:cNvPr id="3" name="answer card"/>
          <p:cNvSpPr/>
          <p:nvPr/>
        </p:nvSpPr>
        <p:spPr>
          <a:xfrm>
            <a:off x="45720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68580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Q1 (any six)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Select performance · enter date and time · enter number of seats · seating display shown · highlight seats and CONFIRM · database checks availability · price shown, CONFIRM · seats temporarily unavailable · enter personal details · pay · email with QR code · database updated</a:t>
            </a:r>
            <a:endParaRPr lang="en-US" sz="13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Q2 (2 + 2)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Adv: book any time · immediate feedback · browse seating plans · reserve seats · no double-booking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Disadv: harder to cancel/refund · needs internet · errors cost extra fees · no relationship with agent / no free upgrades</a:t>
            </a:r>
            <a:endParaRPr lang="en-US" sz="1300" dirty="0"/>
          </a:p>
        </p:txBody>
      </p:sp>
      <p:sp>
        <p:nvSpPr>
          <p:cNvPr id="5" name="answer card"/>
          <p:cNvSpPr/>
          <p:nvPr/>
        </p:nvSpPr>
        <p:spPr>
          <a:xfrm>
            <a:off x="466344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489204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Q3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Other customers may still be booking the same seats online / the system can't be updated in time [1] · so seats could be double-booked [1]</a:t>
            </a:r>
            <a:endParaRPr lang="en-US" sz="13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Q4 (any three)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QR code containing all booking details is emailed to the customer · stored on smartphone or tablet · scanned at the venue/airport on arrival · no printed ticket needed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Key takeaways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880360"/>
            <a:ext cx="8046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Online booking is used for travel, theatre, cinema and sport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It prevents double-booking and gives instant feedback, any time of day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But it is costly to run, needs internet, and fails completely if the server is down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Seats are locked temporarily during payment, then permanently once booked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QR code e-tickets are emailed, stored on a phone and scanned on arrival</a:t>
            </a:r>
            <a:endParaRPr lang="en-US" sz="15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oking Systems">
  <a:themeElements>
    <a:clrScheme name="Booking Systems">
      <a:dk1>
        <a:srgbClr val="241A17"/>
      </a:dk1>
      <a:lt1>
        <a:srgbClr val="FFFFFF"/>
      </a:lt1>
      <a:dk2>
        <a:srgbClr val="2E1D18"/>
      </a:dk2>
      <a:lt2>
        <a:srgbClr val="F5EFEB"/>
      </a:lt2>
      <a:accent1>
        <a:srgbClr val="A33B20"/>
      </a:accent1>
      <a:accent2>
        <a:srgbClr val="E8B04B"/>
      </a:accent2>
      <a:accent3>
        <a:srgbClr val="C0392B"/>
      </a:accent3>
      <a:accent4>
        <a:srgbClr val="2E8B57"/>
      </a:accent4>
      <a:accent5>
        <a:srgbClr val="4E3F3A"/>
      </a:accent5>
      <a:accent6>
        <a:srgbClr val="958780"/>
      </a:accent6>
      <a:hlink>
        <a:srgbClr val="A33B20"/>
      </a:hlink>
      <a:folHlink>
        <a:srgbClr val="4E3F3A"/>
      </a:folHlink>
    </a:clrScheme>
    <a:fontScheme name="Booking System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6.5 Booking systems</dc:title>
  <dc:subject>PptxGenJS Presentation</dc:subject>
  <dc:creator>Q</dc:creator>
  <cp:lastModifiedBy>Q</cp:lastModifiedBy>
  <cp:revision>1</cp:revision>
  <dcterms:created xsi:type="dcterms:W3CDTF">2026-10-08T08:28:04Z</dcterms:created>
  <dcterms:modified xsi:type="dcterms:W3CDTF">2026-10-08T08:28:04Z</dcterms:modified>
</cp:coreProperties>
</file>