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a74602e9-c372-dbf9-f503-4b0f034163b4}">
          <p14:sldIdLst>
            <p14:sldId id="256"/>
            <p14:sldId id="257"/>
          </p14:sldIdLst>
        </p14:section>
        <p14:section name="ATMs" id="{62447fa3-2e4a-7af4-3eb0-836028712bd4}">
          <p14:sldIdLst>
            <p14:sldId id="258"/>
            <p14:sldId id="259"/>
            <p14:sldId id="260"/>
          </p14:sldIdLst>
        </p14:section>
        <p14:section name="EFT and chip and PIN" id="{49541cb9-9f15-0fb0-de30-41b272192770}">
          <p14:sldIdLst>
            <p14:sldId id="261"/>
            <p14:sldId id="262"/>
            <p14:sldId id="263"/>
            <p14:sldId id="264"/>
            <p14:sldId id="265"/>
          </p14:sldIdLst>
        </p14:section>
        <p14:section name="Credit and debit cards" id="{e676b175-d543-107d-96c0-60b43a53df5f}">
          <p14:sldIdLst>
            <p14:sldId id="266"/>
            <p14:sldId id="267"/>
            <p14:sldId id="268"/>
            <p14:sldId id="269"/>
          </p14:sldIdLst>
        </p14:section>
        <p14:section name="Cheques" id="{43ed76e2-078a-fe14-abac-c5f62b9dbf3e}">
          <p14:sldIdLst>
            <p14:sldId id="270"/>
            <p14:sldId id="271"/>
            <p14:sldId id="272"/>
            <p14:sldId id="273"/>
          </p14:sldIdLst>
        </p14:section>
        <p14:section name="Answers and summary" id="{e1f56196-eeb7-4cec-c88d-92e72a973c7e}">
          <p14:sldIdLst>
            <p14:sldId id="274"/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Shoulder surfing: someone watches you type your PIN. Card cloning: a skimming device copies the magnetic stripe.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places the card can be declined: the PIN check (step 3) and the funds check (step 4).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71600"/>
            <a:ext cx="80467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828800"/>
            <a:ext cx="80467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43200"/>
            <a:ext cx="80467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Cambridge IGCSE ICT 0417 · 6.6 Banking systems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ERCIS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143000" y="228600"/>
            <a:ext cx="75438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Cambridge IGCSE ICT 0417 · 6.6 Banking systems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71600"/>
            <a:ext cx="8046720" cy="1371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Banking systems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2"/>
                </a:solidFill>
              </a:rPr>
              <a:t>Cambridge IGCSE ICT 0417 · Topic 6: ICT applications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4864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6.6</a:t>
            </a:r>
            <a:endParaRPr lang="en-US" sz="4400" dirty="0"/>
          </a:p>
        </p:txBody>
      </p:sp>
      <p:pic>
        <p:nvPicPr>
          <p:cNvPr id="5" name="bank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457200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How computers changed banking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Computer technology has revolutionised how we carry out banking transactions. This lesson covers five banking features:</a:t>
            </a:r>
            <a:endParaRPr lang="en-US" sz="1500" dirty="0"/>
          </a:p>
        </p:txBody>
      </p:sp>
      <p:sp>
        <p:nvSpPr>
          <p:cNvPr id="4" name="feature 1"/>
          <p:cNvSpPr/>
          <p:nvPr/>
        </p:nvSpPr>
        <p:spPr>
          <a:xfrm>
            <a:off x="457200" y="1783080"/>
            <a:ext cx="1536192" cy="2606040"/>
          </a:xfrm>
          <a:prstGeom prst="roundRect">
            <a:avLst>
              <a:gd name="adj" fmla="val 4762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feature 1 circle"/>
          <p:cNvSpPr/>
          <p:nvPr/>
        </p:nvSpPr>
        <p:spPr>
          <a:xfrm>
            <a:off x="813816" y="20116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feature 1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" y="2217420"/>
            <a:ext cx="411480" cy="4114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3017520"/>
            <a:ext cx="1353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ATMs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474720"/>
            <a:ext cx="13533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Automatic teller machines</a:t>
            </a:r>
            <a:endParaRPr lang="en-US" sz="1300" dirty="0"/>
          </a:p>
        </p:txBody>
      </p:sp>
      <p:sp>
        <p:nvSpPr>
          <p:cNvPr id="9" name="feature 2"/>
          <p:cNvSpPr/>
          <p:nvPr/>
        </p:nvSpPr>
        <p:spPr>
          <a:xfrm>
            <a:off x="2139696" y="1783080"/>
            <a:ext cx="1536192" cy="2606040"/>
          </a:xfrm>
          <a:prstGeom prst="roundRect">
            <a:avLst>
              <a:gd name="adj" fmla="val 4762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feature 2 circle"/>
          <p:cNvSpPr/>
          <p:nvPr/>
        </p:nvSpPr>
        <p:spPr>
          <a:xfrm>
            <a:off x="2496312" y="20116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feature 2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052" y="221742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231136" y="3017520"/>
            <a:ext cx="1353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EFT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2231136" y="3474720"/>
            <a:ext cx="13533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Electronic funds transfer</a:t>
            </a:r>
            <a:endParaRPr lang="en-US" sz="1300" dirty="0"/>
          </a:p>
        </p:txBody>
      </p:sp>
      <p:sp>
        <p:nvSpPr>
          <p:cNvPr id="14" name="feature 3"/>
          <p:cNvSpPr/>
          <p:nvPr/>
        </p:nvSpPr>
        <p:spPr>
          <a:xfrm>
            <a:off x="3822192" y="1783080"/>
            <a:ext cx="1536192" cy="2606040"/>
          </a:xfrm>
          <a:prstGeom prst="roundRect">
            <a:avLst>
              <a:gd name="adj" fmla="val 4762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feature 3 circle"/>
          <p:cNvSpPr/>
          <p:nvPr/>
        </p:nvSpPr>
        <p:spPr>
          <a:xfrm>
            <a:off x="4178808" y="20116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feature 3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548" y="2217420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913632" y="3017520"/>
            <a:ext cx="1353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Cards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3913632" y="3474720"/>
            <a:ext cx="13533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Credit and debit card payments</a:t>
            </a:r>
            <a:endParaRPr lang="en-US" sz="1300" dirty="0"/>
          </a:p>
        </p:txBody>
      </p:sp>
      <p:sp>
        <p:nvSpPr>
          <p:cNvPr id="19" name="feature 4"/>
          <p:cNvSpPr/>
          <p:nvPr/>
        </p:nvSpPr>
        <p:spPr>
          <a:xfrm>
            <a:off x="5504688" y="1783080"/>
            <a:ext cx="1536192" cy="2606040"/>
          </a:xfrm>
          <a:prstGeom prst="roundRect">
            <a:avLst>
              <a:gd name="adj" fmla="val 4762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feature 4 circle"/>
          <p:cNvSpPr/>
          <p:nvPr/>
        </p:nvSpPr>
        <p:spPr>
          <a:xfrm>
            <a:off x="5861304" y="20116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feature 4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044" y="2217420"/>
            <a:ext cx="411480" cy="41148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596128" y="3017520"/>
            <a:ext cx="1353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Cheques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5596128" y="3474720"/>
            <a:ext cx="13533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And the cheque clearing process</a:t>
            </a:r>
            <a:endParaRPr lang="en-US" sz="1300" dirty="0"/>
          </a:p>
        </p:txBody>
      </p:sp>
      <p:sp>
        <p:nvSpPr>
          <p:cNvPr id="24" name="feature 5"/>
          <p:cNvSpPr/>
          <p:nvPr/>
        </p:nvSpPr>
        <p:spPr>
          <a:xfrm>
            <a:off x="7187184" y="1783080"/>
            <a:ext cx="1536192" cy="2606040"/>
          </a:xfrm>
          <a:prstGeom prst="roundRect">
            <a:avLst>
              <a:gd name="adj" fmla="val 4762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5" name="feature 5 circle"/>
          <p:cNvSpPr/>
          <p:nvPr/>
        </p:nvSpPr>
        <p:spPr>
          <a:xfrm>
            <a:off x="7543800" y="2011680"/>
            <a:ext cx="822960" cy="82296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26" name="feature 5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9540" y="2217420"/>
            <a:ext cx="411480" cy="41148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278624" y="3017520"/>
            <a:ext cx="1353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Internet banking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278624" y="3474720"/>
            <a:ext cx="13533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Covered fully in 6.9.2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82880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Automatic teller machines (ATMs)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4320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Banking services without visiting the bank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customers can do at an ATM</a:t>
            </a:r>
            <a:endParaRPr lang="en-US" sz="3000" dirty="0"/>
          </a:p>
        </p:txBody>
      </p:sp>
      <p:sp>
        <p:nvSpPr>
          <p:cNvPr id="3" name="service 1"/>
          <p:cNvSpPr/>
          <p:nvPr/>
        </p:nvSpPr>
        <p:spPr>
          <a:xfrm>
            <a:off x="457200" y="1097280"/>
            <a:ext cx="19202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ervice 1 circle"/>
          <p:cNvSpPr/>
          <p:nvPr/>
        </p:nvSpPr>
        <p:spPr>
          <a:xfrm>
            <a:off x="1097280" y="12801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service 1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7300" y="1440180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20574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Withdraw cash</a:t>
            </a:r>
            <a:endParaRPr lang="en-US" sz="1500" dirty="0"/>
          </a:p>
        </p:txBody>
      </p:sp>
      <p:sp>
        <p:nvSpPr>
          <p:cNvPr id="7" name="service 2"/>
          <p:cNvSpPr/>
          <p:nvPr/>
        </p:nvSpPr>
        <p:spPr>
          <a:xfrm>
            <a:off x="2560320" y="1097280"/>
            <a:ext cx="19202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service 2 circle"/>
          <p:cNvSpPr/>
          <p:nvPr/>
        </p:nvSpPr>
        <p:spPr>
          <a:xfrm>
            <a:off x="3200400" y="12801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service 2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420" y="1440180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651760" y="20574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Deposit cash</a:t>
            </a:r>
            <a:endParaRPr lang="en-US" sz="1500" dirty="0"/>
          </a:p>
        </p:txBody>
      </p:sp>
      <p:sp>
        <p:nvSpPr>
          <p:cNvPr id="11" name="service 3"/>
          <p:cNvSpPr/>
          <p:nvPr/>
        </p:nvSpPr>
        <p:spPr>
          <a:xfrm>
            <a:off x="4663440" y="1097280"/>
            <a:ext cx="19202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service 3 circle"/>
          <p:cNvSpPr/>
          <p:nvPr/>
        </p:nvSpPr>
        <p:spPr>
          <a:xfrm>
            <a:off x="5303520" y="12801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service 3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540" y="144018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754880" y="20574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Deposit cheques</a:t>
            </a:r>
            <a:endParaRPr lang="en-US" sz="1500" dirty="0"/>
          </a:p>
        </p:txBody>
      </p:sp>
      <p:sp>
        <p:nvSpPr>
          <p:cNvPr id="15" name="service 4"/>
          <p:cNvSpPr/>
          <p:nvPr/>
        </p:nvSpPr>
        <p:spPr>
          <a:xfrm>
            <a:off x="6766560" y="1097280"/>
            <a:ext cx="19202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service 4 circle"/>
          <p:cNvSpPr/>
          <p:nvPr/>
        </p:nvSpPr>
        <p:spPr>
          <a:xfrm>
            <a:off x="7406640" y="12801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service 4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6660" y="1440180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858000" y="20574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Check account balance</a:t>
            </a:r>
            <a:endParaRPr lang="en-US" sz="1500" dirty="0"/>
          </a:p>
        </p:txBody>
      </p:sp>
      <p:sp>
        <p:nvSpPr>
          <p:cNvPr id="19" name="service 5"/>
          <p:cNvSpPr/>
          <p:nvPr/>
        </p:nvSpPr>
        <p:spPr>
          <a:xfrm>
            <a:off x="457200" y="2880360"/>
            <a:ext cx="26060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service 5 circle"/>
          <p:cNvSpPr/>
          <p:nvPr/>
        </p:nvSpPr>
        <p:spPr>
          <a:xfrm>
            <a:off x="1440180" y="30632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service 5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0" y="3223260"/>
            <a:ext cx="320040" cy="32004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48640" y="38404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See a mini statement</a:t>
            </a:r>
            <a:endParaRPr lang="en-US" sz="1500" dirty="0"/>
          </a:p>
        </p:txBody>
      </p:sp>
      <p:sp>
        <p:nvSpPr>
          <p:cNvPr id="23" name="service 6"/>
          <p:cNvSpPr/>
          <p:nvPr/>
        </p:nvSpPr>
        <p:spPr>
          <a:xfrm>
            <a:off x="3246120" y="2880360"/>
            <a:ext cx="26060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service 6 circle"/>
          <p:cNvSpPr/>
          <p:nvPr/>
        </p:nvSpPr>
        <p:spPr>
          <a:xfrm>
            <a:off x="4229100" y="30632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service 6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9120" y="3223260"/>
            <a:ext cx="320040" cy="32004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3337560" y="38404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Pay bills</a:t>
            </a:r>
            <a:endParaRPr lang="en-US" sz="1500" dirty="0"/>
          </a:p>
        </p:txBody>
      </p:sp>
      <p:sp>
        <p:nvSpPr>
          <p:cNvPr id="27" name="service 7"/>
          <p:cNvSpPr/>
          <p:nvPr/>
        </p:nvSpPr>
        <p:spPr>
          <a:xfrm>
            <a:off x="6035040" y="2880360"/>
            <a:ext cx="26060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8" name="service 7 circle"/>
          <p:cNvSpPr/>
          <p:nvPr/>
        </p:nvSpPr>
        <p:spPr>
          <a:xfrm>
            <a:off x="7018020" y="30632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service 7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8040" y="3223260"/>
            <a:ext cx="320040" cy="32004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6126480" y="38404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Transfer money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ATMs: pros and cons</a:t>
            </a:r>
            <a:endParaRPr lang="en-US" sz="3000" dirty="0"/>
          </a:p>
        </p:txBody>
      </p:sp>
      <p:sp>
        <p:nvSpPr>
          <p:cNvPr id="3" name="Advantages card"/>
          <p:cNvSpPr/>
          <p:nvPr/>
        </p:nvSpPr>
        <p:spPr>
          <a:xfrm>
            <a:off x="457200" y="1051560"/>
            <a:ext cx="4023360" cy="352044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Advantages circle"/>
          <p:cNvSpPr/>
          <p:nvPr/>
        </p:nvSpPr>
        <p:spPr>
          <a:xfrm>
            <a:off x="685800" y="1234440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5" name="Advantages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" y="1348740"/>
            <a:ext cx="228600" cy="2286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80160" y="12801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Advantages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828800"/>
            <a:ext cx="36118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Withdraw or deposit cash at any time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Access your account anywhere in the world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Faster than queuing in the bank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Many services (e.g. bill paying) without visiting the bank</a:t>
            </a:r>
            <a:endParaRPr lang="en-US" sz="1400" dirty="0"/>
          </a:p>
        </p:txBody>
      </p:sp>
      <p:sp>
        <p:nvSpPr>
          <p:cNvPr id="8" name="Disadvantages card"/>
          <p:cNvSpPr/>
          <p:nvPr/>
        </p:nvSpPr>
        <p:spPr>
          <a:xfrm>
            <a:off x="4663440" y="1051560"/>
            <a:ext cx="4023360" cy="352044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Disadvantages circle"/>
          <p:cNvSpPr/>
          <p:nvPr/>
        </p:nvSpPr>
        <p:spPr>
          <a:xfrm>
            <a:off x="4892040" y="1234440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0" name="Disadvantages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340" y="1348740"/>
            <a:ext cx="228600" cy="2286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86400" y="12801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Disadvantages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892040" y="1828800"/>
            <a:ext cx="36118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Number of ATMs is reducing in many areas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Risk of shoulder surfing and card cloning at outside ATMs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Some banks charge for using ATMs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Daily cash withdrawal limit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Loss of the personal touch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82880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Electronic funds transfer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4320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EFT, EFTPOS and chip and PIN payments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EFT and EFTPOS</a:t>
            </a:r>
            <a:endParaRPr lang="en-US" sz="3000" dirty="0"/>
          </a:p>
        </p:txBody>
      </p:sp>
      <p:sp>
        <p:nvSpPr>
          <p:cNvPr id="3" name="EFT card"/>
          <p:cNvSpPr/>
          <p:nvPr/>
        </p:nvSpPr>
        <p:spPr>
          <a:xfrm>
            <a:off x="457200" y="1097280"/>
            <a:ext cx="4023360" cy="3429000"/>
          </a:xfrm>
          <a:prstGeom prst="roundRect">
            <a:avLst>
              <a:gd name="adj" fmla="val 2133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EFT circle"/>
          <p:cNvSpPr/>
          <p:nvPr/>
        </p:nvSpPr>
        <p:spPr>
          <a:xfrm>
            <a:off x="685800" y="132588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EFT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497330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EFT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554480" y="16916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Electronic funds transfer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24028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Money transfer instructions are sent directly to the bank's computer system. No actual money moves between accounts.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749040"/>
            <a:ext cx="3566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accent1"/>
                </a:solidFill>
              </a:rPr>
              <a:t>Example: a company paying wages into employees' accounts</a:t>
            </a:r>
            <a:endParaRPr lang="en-US" sz="1400" dirty="0"/>
          </a:p>
        </p:txBody>
      </p:sp>
      <p:sp>
        <p:nvSpPr>
          <p:cNvPr id="10" name="EFTPOS card"/>
          <p:cNvSpPr/>
          <p:nvPr/>
        </p:nvSpPr>
        <p:spPr>
          <a:xfrm>
            <a:off x="4663440" y="1097280"/>
            <a:ext cx="4023360" cy="3429000"/>
          </a:xfrm>
          <a:prstGeom prst="roundRect">
            <a:avLst>
              <a:gd name="adj" fmla="val 2133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EFTPOS circle"/>
          <p:cNvSpPr/>
          <p:nvPr/>
        </p:nvSpPr>
        <p:spPr>
          <a:xfrm>
            <a:off x="4892040" y="132588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EFTPOS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3490" y="1497330"/>
            <a:ext cx="342900" cy="3429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7607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EFTPOS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5760720" y="16916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EFT at point-of-sale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4892040" y="224028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 terminal used when a debit or credit card pays for goods or services. The device reads the card and the transaction goes ahead if all checks are satisfactory.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4892040" y="3749040"/>
            <a:ext cx="3566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accent1"/>
                </a:solidFill>
              </a:rPr>
              <a:t>Example: paying at a supermarket till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EFT: pros and cons</a:t>
            </a:r>
            <a:endParaRPr lang="en-US" sz="3000" dirty="0"/>
          </a:p>
        </p:txBody>
      </p:sp>
      <p:sp>
        <p:nvSpPr>
          <p:cNvPr id="3" name="Advantages card"/>
          <p:cNvSpPr/>
          <p:nvPr/>
        </p:nvSpPr>
        <p:spPr>
          <a:xfrm>
            <a:off x="457200" y="1051560"/>
            <a:ext cx="4023360" cy="352044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Advantages circle"/>
          <p:cNvSpPr/>
          <p:nvPr/>
        </p:nvSpPr>
        <p:spPr>
          <a:xfrm>
            <a:off x="685800" y="1234440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5" name="Advantages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" y="1348740"/>
            <a:ext cx="228600" cy="2286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80160" y="12801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Advantages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828800"/>
            <a:ext cx="36118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Very secure and very quick method of payment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Less expensive than paying by cheque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Customers can dispute any EFT payment for up to 60 days</a:t>
            </a:r>
            <a:endParaRPr lang="en-US" sz="1400" dirty="0"/>
          </a:p>
        </p:txBody>
      </p:sp>
      <p:sp>
        <p:nvSpPr>
          <p:cNvPr id="8" name="Disadvantages card"/>
          <p:cNvSpPr/>
          <p:nvPr/>
        </p:nvSpPr>
        <p:spPr>
          <a:xfrm>
            <a:off x="4663440" y="1051560"/>
            <a:ext cx="4023360" cy="352044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Disadvantages circle"/>
          <p:cNvSpPr/>
          <p:nvPr/>
        </p:nvSpPr>
        <p:spPr>
          <a:xfrm>
            <a:off x="4892040" y="1234440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0" name="Disadvantages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340" y="1348740"/>
            <a:ext cx="228600" cy="2286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86400" y="12801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Disadvantages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892040" y="1828800"/>
            <a:ext cx="36118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Once transferred, the bank can't simply reverse it — the internal procedure can take many days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Funds must be available for immediate transfer (unlike cheques)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Can't guarantee the recipient is who they say they are (e.g. fake ID)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Paying by chip and PIN</a:t>
            </a:r>
            <a:endParaRPr lang="en-US" sz="3000" dirty="0"/>
          </a:p>
        </p:txBody>
      </p:sp>
      <p:sp>
        <p:nvSpPr>
          <p:cNvPr id="3" name="chip step 1"/>
          <p:cNvSpPr/>
          <p:nvPr/>
        </p:nvSpPr>
        <p:spPr>
          <a:xfrm>
            <a:off x="457200" y="1051560"/>
            <a:ext cx="26060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chip num 1"/>
          <p:cNvSpPr/>
          <p:nvPr/>
        </p:nvSpPr>
        <p:spPr>
          <a:xfrm>
            <a:off x="640080" y="12344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23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78308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Customer enters their PIN on the EFTPOS keypad</a:t>
            </a:r>
            <a:endParaRPr lang="en-US" sz="1400" dirty="0"/>
          </a:p>
        </p:txBody>
      </p:sp>
      <p:sp>
        <p:nvSpPr>
          <p:cNvPr id="7" name="chip step 2"/>
          <p:cNvSpPr/>
          <p:nvPr/>
        </p:nvSpPr>
        <p:spPr>
          <a:xfrm>
            <a:off x="3246120" y="1051560"/>
            <a:ext cx="26060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chip num 2"/>
          <p:cNvSpPr/>
          <p:nvPr/>
        </p:nvSpPr>
        <p:spPr>
          <a:xfrm>
            <a:off x="3429000" y="12344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429000" y="123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3429000" y="178308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Card is checked for validity — expiry date, is it stolen?</a:t>
            </a:r>
            <a:endParaRPr lang="en-US" sz="1400" dirty="0"/>
          </a:p>
        </p:txBody>
      </p:sp>
      <p:sp>
        <p:nvSpPr>
          <p:cNvPr id="11" name="chip step 3"/>
          <p:cNvSpPr/>
          <p:nvPr/>
        </p:nvSpPr>
        <p:spPr>
          <a:xfrm>
            <a:off x="6035040" y="1051560"/>
            <a:ext cx="26060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chip num 3"/>
          <p:cNvSpPr/>
          <p:nvPr/>
        </p:nvSpPr>
        <p:spPr>
          <a:xfrm>
            <a:off x="6217920" y="12344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217920" y="123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217920" y="178308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PIN read from the chip is compared with the PIN entered</a:t>
            </a:r>
            <a:endParaRPr lang="en-US" sz="1400" dirty="0"/>
          </a:p>
        </p:txBody>
      </p:sp>
      <p:sp>
        <p:nvSpPr>
          <p:cNvPr id="15" name="decline tag 3"/>
          <p:cNvSpPr/>
          <p:nvPr/>
        </p:nvSpPr>
        <p:spPr>
          <a:xfrm>
            <a:off x="6812280" y="1280160"/>
            <a:ext cx="1691640" cy="36576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12280" y="12801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No match → card declined</a:t>
            </a:r>
            <a:endParaRPr lang="en-US" sz="1000" dirty="0"/>
          </a:p>
        </p:txBody>
      </p:sp>
      <p:sp>
        <p:nvSpPr>
          <p:cNvPr id="17" name="chip step 4"/>
          <p:cNvSpPr/>
          <p:nvPr/>
        </p:nvSpPr>
        <p:spPr>
          <a:xfrm>
            <a:off x="457200" y="2880360"/>
            <a:ext cx="26060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8" name="chip num 4"/>
          <p:cNvSpPr/>
          <p:nvPr/>
        </p:nvSpPr>
        <p:spPr>
          <a:xfrm>
            <a:off x="640080" y="30632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40080" y="3063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361188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Recipient's bank asks the customer's bank: are there enough funds?</a:t>
            </a:r>
            <a:endParaRPr lang="en-US" sz="1400" dirty="0"/>
          </a:p>
        </p:txBody>
      </p:sp>
      <p:sp>
        <p:nvSpPr>
          <p:cNvPr id="21" name="decline tag 4"/>
          <p:cNvSpPr/>
          <p:nvPr/>
        </p:nvSpPr>
        <p:spPr>
          <a:xfrm>
            <a:off x="1234440" y="3108960"/>
            <a:ext cx="1691640" cy="36576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234440" y="31089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Not enough funds → declined</a:t>
            </a:r>
            <a:endParaRPr lang="en-US" sz="1000" dirty="0"/>
          </a:p>
        </p:txBody>
      </p:sp>
      <p:sp>
        <p:nvSpPr>
          <p:cNvPr id="23" name="chip step 5"/>
          <p:cNvSpPr/>
          <p:nvPr/>
        </p:nvSpPr>
        <p:spPr>
          <a:xfrm>
            <a:off x="3246120" y="2880360"/>
            <a:ext cx="26060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chip num 5"/>
          <p:cNvSpPr/>
          <p:nvPr/>
        </p:nvSpPr>
        <p:spPr>
          <a:xfrm>
            <a:off x="3429000" y="30632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3429000" y="3063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3429000" y="361188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Transaction authorised — authentication code sent to the EFTPOS device</a:t>
            </a:r>
            <a:endParaRPr lang="en-US" sz="1400" dirty="0"/>
          </a:p>
        </p:txBody>
      </p:sp>
      <p:sp>
        <p:nvSpPr>
          <p:cNvPr id="27" name="chip step 6"/>
          <p:cNvSpPr/>
          <p:nvPr/>
        </p:nvSpPr>
        <p:spPr>
          <a:xfrm>
            <a:off x="6035040" y="2880360"/>
            <a:ext cx="260604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8" name="chip num 6"/>
          <p:cNvSpPr/>
          <p:nvPr/>
        </p:nvSpPr>
        <p:spPr>
          <a:xfrm>
            <a:off x="6217920" y="30632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217920" y="3063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6217920" y="361188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Funds transferred between banks; customer gets a printed receipt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ercise badge"/>
          <p:cNvSpPr/>
          <p:nvPr/>
        </p:nvSpPr>
        <p:spPr>
          <a:xfrm>
            <a:off x="457200" y="320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3" name="exercise number"/>
          <p:cNvSpPr txBox="1"/>
          <p:nvPr/>
        </p:nvSpPr>
        <p:spPr>
          <a:xfrm>
            <a:off x="457200" y="320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</a:t>
            </a:r>
            <a:endParaRPr lang="en-US" sz="2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228600"/>
            <a:ext cx="7543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Exercise 1: Chip and PIN in order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Put the stages of a chip and PIN payment in the correct order.</a:t>
            </a:r>
            <a:endParaRPr lang="en-US" sz="1600" dirty="0"/>
          </a:p>
        </p:txBody>
      </p:sp>
      <p:sp>
        <p:nvSpPr>
          <p:cNvPr id="6" name="mixed 1"/>
          <p:cNvSpPr/>
          <p:nvPr/>
        </p:nvSpPr>
        <p:spPr>
          <a:xfrm>
            <a:off x="457200" y="1463040"/>
            <a:ext cx="8229600" cy="4389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85800" y="1463040"/>
            <a:ext cx="365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A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463040"/>
            <a:ext cx="7315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The recipient's bank checks whether the customer has sufficient funds.</a:t>
            </a:r>
            <a:endParaRPr lang="en-US" sz="1500" dirty="0"/>
          </a:p>
        </p:txBody>
      </p:sp>
      <p:sp>
        <p:nvSpPr>
          <p:cNvPr id="9" name="mixed 2"/>
          <p:cNvSpPr/>
          <p:nvPr/>
        </p:nvSpPr>
        <p:spPr>
          <a:xfrm>
            <a:off x="457200" y="1975104"/>
            <a:ext cx="8229600" cy="4389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685800" y="1975104"/>
            <a:ext cx="365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B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1975104"/>
            <a:ext cx="7315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The customer enters their PIN using the keypad.</a:t>
            </a:r>
            <a:endParaRPr lang="en-US" sz="1500" dirty="0"/>
          </a:p>
        </p:txBody>
      </p:sp>
      <p:sp>
        <p:nvSpPr>
          <p:cNvPr id="12" name="mixed 3"/>
          <p:cNvSpPr/>
          <p:nvPr/>
        </p:nvSpPr>
        <p:spPr>
          <a:xfrm>
            <a:off x="457200" y="2487168"/>
            <a:ext cx="8229600" cy="4389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85800" y="2487168"/>
            <a:ext cx="365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C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2487168"/>
            <a:ext cx="7315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Funds are transferred and the customer is given a printed receipt.</a:t>
            </a:r>
            <a:endParaRPr lang="en-US" sz="1500" dirty="0"/>
          </a:p>
        </p:txBody>
      </p:sp>
      <p:sp>
        <p:nvSpPr>
          <p:cNvPr id="15" name="mixed 4"/>
          <p:cNvSpPr/>
          <p:nvPr/>
        </p:nvSpPr>
        <p:spPr>
          <a:xfrm>
            <a:off x="457200" y="2999232"/>
            <a:ext cx="8229600" cy="4389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685800" y="2999232"/>
            <a:ext cx="365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D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" y="2999232"/>
            <a:ext cx="7315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The PIN on the chip is compared with the PIN that was entered.</a:t>
            </a:r>
            <a:endParaRPr lang="en-US" sz="1500" dirty="0"/>
          </a:p>
        </p:txBody>
      </p:sp>
      <p:sp>
        <p:nvSpPr>
          <p:cNvPr id="18" name="mixed 5"/>
          <p:cNvSpPr/>
          <p:nvPr/>
        </p:nvSpPr>
        <p:spPr>
          <a:xfrm>
            <a:off x="457200" y="3511296"/>
            <a:ext cx="8229600" cy="4389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685800" y="3511296"/>
            <a:ext cx="365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511296"/>
            <a:ext cx="7315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An authentication code is sent back to the EFTPOS device.</a:t>
            </a:r>
            <a:endParaRPr lang="en-US" sz="1500" dirty="0"/>
          </a:p>
        </p:txBody>
      </p:sp>
      <p:sp>
        <p:nvSpPr>
          <p:cNvPr id="21" name="mixed 6"/>
          <p:cNvSpPr/>
          <p:nvPr/>
        </p:nvSpPr>
        <p:spPr>
          <a:xfrm>
            <a:off x="457200" y="4023360"/>
            <a:ext cx="8229600" cy="438912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685800" y="4023360"/>
            <a:ext cx="365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F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4023360"/>
            <a:ext cx="7315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The card is checked to see if it is valid.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44805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accent1"/>
                </a:solidFill>
              </a:rPr>
              <a:t>Extra: at which two stages could the card be declined?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82880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Credit and debit cards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4320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Magnetic stripes, chips and contactless payments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Cards: pros and cons</a:t>
            </a:r>
            <a:endParaRPr lang="en-US" sz="3000" dirty="0"/>
          </a:p>
        </p:txBody>
      </p:sp>
      <p:sp>
        <p:nvSpPr>
          <p:cNvPr id="3" name="card definition"/>
          <p:cNvSpPr/>
          <p:nvPr/>
        </p:nvSpPr>
        <p:spPr>
          <a:xfrm>
            <a:off x="457200" y="1005840"/>
            <a:ext cx="8229600" cy="73152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685800" y="100584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Small plastic cards 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with a magnetic stripe (account number, sort code, expiry date). Smart/contactless cards also have an embedded chip holding extra data such as a PIN.</a:t>
            </a:r>
            <a:endParaRPr lang="en-US" sz="1400" dirty="0"/>
          </a:p>
        </p:txBody>
      </p:sp>
      <p:sp>
        <p:nvSpPr>
          <p:cNvPr id="5" name="Advantages card"/>
          <p:cNvSpPr/>
          <p:nvPr/>
        </p:nvSpPr>
        <p:spPr>
          <a:xfrm>
            <a:off x="457200" y="1874520"/>
            <a:ext cx="4023360" cy="2697480"/>
          </a:xfrm>
          <a:prstGeom prst="roundRect">
            <a:avLst>
              <a:gd name="adj" fmla="val 2712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Advantages circle"/>
          <p:cNvSpPr/>
          <p:nvPr/>
        </p:nvSpPr>
        <p:spPr>
          <a:xfrm>
            <a:off x="685800" y="2057400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7" name="Advantages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" y="2171700"/>
            <a:ext cx="228600" cy="2286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280160" y="21031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Advantages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651760"/>
            <a:ext cx="3611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Debit cards prevent debt — can't spend more than you have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Usually no charge for using them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Quick and convenient, well suited to small payments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Relatively easy to get a card</a:t>
            </a:r>
            <a:endParaRPr lang="en-US" sz="1300" dirty="0"/>
          </a:p>
        </p:txBody>
      </p:sp>
      <p:sp>
        <p:nvSpPr>
          <p:cNvPr id="10" name="Disadvantages card"/>
          <p:cNvSpPr/>
          <p:nvPr/>
        </p:nvSpPr>
        <p:spPr>
          <a:xfrm>
            <a:off x="4663440" y="1874520"/>
            <a:ext cx="4023360" cy="2697480"/>
          </a:xfrm>
          <a:prstGeom prst="roundRect">
            <a:avLst>
              <a:gd name="adj" fmla="val 2712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Disadvantages circle"/>
          <p:cNvSpPr/>
          <p:nvPr/>
        </p:nvSpPr>
        <p:spPr>
          <a:xfrm>
            <a:off x="4892040" y="2057400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2" name="Disadvantages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340" y="2171700"/>
            <a:ext cx="228600" cy="2286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486400" y="21031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Disadvantages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4892040" y="2651760"/>
            <a:ext cx="3611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Daily spending limit — large purchases may need the bank told first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Large overdraft fees if allowed to ‘go into the red’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PIN needed above a certain amount; three wrong attempts cancels the card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Credit cards vs debit cards</a:t>
            </a:r>
            <a:endParaRPr lang="en-US" sz="3000" dirty="0"/>
          </a:p>
        </p:txBody>
      </p:sp>
      <p:graphicFrame>
        <p:nvGraphicFramePr>
          <p:cNvPr id="14" name="credit vs debit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3383280"/>
                <a:gridCol w="338328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Advantages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Disadvantages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1691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2"/>
                          </a:solidFill>
                        </a:rPr>
                        <a:t>Credit card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spcAft>
                          <a:spcPts val="200"/>
                        </a:spcAft>
                        <a:buSzPct val="100000"/>
                        <a:buChar char="•"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Customer protection if a company stops trading or goods don't arrive</a:t>
                      </a:r>
                      <a:endParaRPr lang="en-US" sz="1300" dirty="0"/>
                    </a:p>
                    <a:p>
                      <a:pPr marL="342900" indent="-342900">
                        <a:spcAft>
                          <a:spcPts val="200"/>
                        </a:spcAft>
                        <a:buSzPct val="100000"/>
                        <a:buChar char="•"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Accepted internationally</a:t>
                      </a:r>
                      <a:endParaRPr lang="en-US" sz="1300" dirty="0"/>
                    </a:p>
                    <a:p>
                      <a:pPr marL="342900" indent="-342900">
                        <a:spcAft>
                          <a:spcPts val="200"/>
                        </a:spcAft>
                        <a:buSzPct val="100000"/>
                        <a:buChar char="•"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Interest-free loan if paid back in the agreed time</a:t>
                      </a:r>
                      <a:endParaRPr lang="en-US" sz="1300" dirty="0"/>
                    </a:p>
                    <a:p>
                      <a:pPr marL="342900" indent="-342900">
                        <a:spcAft>
                          <a:spcPts val="200"/>
                        </a:spcAft>
                        <a:buSzPct val="100000"/>
                        <a:buChar char="•"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Can buy items online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spcAft>
                          <a:spcPts val="200"/>
                        </a:spcAft>
                        <a:buSzPct val="100000"/>
                        <a:buChar char="•"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High interest rates can be charged</a:t>
                      </a:r>
                      <a:endParaRPr lang="en-US" sz="1300" dirty="0"/>
                    </a:p>
                    <a:p>
                      <a:pPr marL="342900" indent="-342900">
                        <a:spcAft>
                          <a:spcPts val="200"/>
                        </a:spcAft>
                        <a:buSzPct val="100000"/>
                        <a:buChar char="•"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Annual fees often apply</a:t>
                      </a:r>
                      <a:endParaRPr lang="en-US" sz="1300" dirty="0"/>
                    </a:p>
                    <a:p>
                      <a:pPr marL="342900" indent="-342900">
                        <a:spcAft>
                          <a:spcPts val="200"/>
                        </a:spcAft>
                        <a:buSzPct val="100000"/>
                        <a:buChar char="•"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Easy to build up debt and damage your credit</a:t>
                      </a:r>
                      <a:endParaRPr lang="en-US" sz="1300" dirty="0"/>
                    </a:p>
                    <a:p>
                      <a:pPr marL="342900" indent="-342900">
                        <a:spcAft>
                          <a:spcPts val="200"/>
                        </a:spcAft>
                        <a:buSzPct val="100000"/>
                        <a:buChar char="•"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Security risks when used online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58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2"/>
                          </a:solidFill>
                        </a:rPr>
                        <a:t>Debit card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spcAft>
                          <a:spcPts val="200"/>
                        </a:spcAft>
                        <a:buSzPct val="100000"/>
                        <a:buChar char="•"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Money comes from your current account, so no interest</a:t>
                      </a:r>
                      <a:endParaRPr lang="en-US" sz="1300" dirty="0"/>
                    </a:p>
                    <a:p>
                      <a:pPr marL="342900" indent="-342900">
                        <a:spcAft>
                          <a:spcPts val="200"/>
                        </a:spcAft>
                        <a:buSzPct val="100000"/>
                        <a:buChar char="•"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Safer than carrying cash</a:t>
                      </a:r>
                      <a:endParaRPr lang="en-US" sz="1300" dirty="0"/>
                    </a:p>
                    <a:p>
                      <a:pPr marL="342900" indent="-342900">
                        <a:spcAft>
                          <a:spcPts val="200"/>
                        </a:spcAft>
                        <a:buSzPct val="100000"/>
                        <a:buChar char="•"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Can buy items online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spcAft>
                          <a:spcPts val="200"/>
                        </a:spcAft>
                        <a:buSzPct val="100000"/>
                        <a:buChar char="•"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Less protection if goods don't arrive or the company goes out of business</a:t>
                      </a:r>
                      <a:endParaRPr lang="en-US" sz="1300" dirty="0"/>
                    </a:p>
                    <a:p>
                      <a:pPr marL="342900" indent="-342900">
                        <a:spcAft>
                          <a:spcPts val="200"/>
                        </a:spcAft>
                        <a:buSzPct val="100000"/>
                        <a:buChar char="•"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No credit — funds must be available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D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ercise badge"/>
          <p:cNvSpPr/>
          <p:nvPr/>
        </p:nvSpPr>
        <p:spPr>
          <a:xfrm>
            <a:off x="457200" y="320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3" name="exercise number"/>
          <p:cNvSpPr txBox="1"/>
          <p:nvPr/>
        </p:nvSpPr>
        <p:spPr>
          <a:xfrm>
            <a:off x="457200" y="320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</a:t>
            </a:r>
            <a:endParaRPr lang="en-US" sz="2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228600"/>
            <a:ext cx="7543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Exercise 2: Credit or debit?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Is each statement about a CREDIT card or a DEBIT card?</a:t>
            </a:r>
            <a:endParaRPr lang="en-US" sz="1600" dirty="0"/>
          </a:p>
        </p:txBody>
      </p:sp>
      <p:sp>
        <p:nvSpPr>
          <p:cNvPr id="6" name="cd 1"/>
          <p:cNvSpPr/>
          <p:nvPr/>
        </p:nvSpPr>
        <p:spPr>
          <a:xfrm>
            <a:off x="457200" y="1463040"/>
            <a:ext cx="8229600" cy="4572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85800" y="146304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a)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4630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The money comes straight out of your current account.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132320" y="146304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Credit / Debit</a:t>
            </a:r>
            <a:endParaRPr lang="en-US" sz="1300" dirty="0"/>
          </a:p>
        </p:txBody>
      </p:sp>
      <p:sp>
        <p:nvSpPr>
          <p:cNvPr id="10" name="cd 2"/>
          <p:cNvSpPr/>
          <p:nvPr/>
        </p:nvSpPr>
        <p:spPr>
          <a:xfrm>
            <a:off x="457200" y="1993392"/>
            <a:ext cx="8229600" cy="4572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685800" y="1993392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b)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1993392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You get an interest-free loan if you pay it back in time.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7132320" y="199339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Credit / Debit</a:t>
            </a:r>
            <a:endParaRPr lang="en-US" sz="1300" dirty="0"/>
          </a:p>
        </p:txBody>
      </p:sp>
      <p:sp>
        <p:nvSpPr>
          <p:cNvPr id="14" name="cd 3"/>
          <p:cNvSpPr/>
          <p:nvPr/>
        </p:nvSpPr>
        <p:spPr>
          <a:xfrm>
            <a:off x="457200" y="2523744"/>
            <a:ext cx="8229600" cy="4572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685800" y="2523744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c)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2523744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Annual fees often apply.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7132320" y="252374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Credit / Debit</a:t>
            </a:r>
            <a:endParaRPr lang="en-US" sz="1300" dirty="0"/>
          </a:p>
        </p:txBody>
      </p:sp>
      <p:sp>
        <p:nvSpPr>
          <p:cNvPr id="18" name="cd 4"/>
          <p:cNvSpPr/>
          <p:nvPr/>
        </p:nvSpPr>
        <p:spPr>
          <a:xfrm>
            <a:off x="457200" y="3054096"/>
            <a:ext cx="8229600" cy="4572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685800" y="3054096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d)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054096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It stops you spending more money than you have.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7132320" y="3054096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Credit / Debit</a:t>
            </a:r>
            <a:endParaRPr lang="en-US" sz="1300" dirty="0"/>
          </a:p>
        </p:txBody>
      </p:sp>
      <p:sp>
        <p:nvSpPr>
          <p:cNvPr id="22" name="cd 5"/>
          <p:cNvSpPr/>
          <p:nvPr/>
        </p:nvSpPr>
        <p:spPr>
          <a:xfrm>
            <a:off x="457200" y="3584448"/>
            <a:ext cx="8229600" cy="4572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3" name="Text 21"/>
          <p:cNvSpPr txBox="1"/>
          <p:nvPr/>
        </p:nvSpPr>
        <p:spPr>
          <a:xfrm>
            <a:off x="685800" y="3584448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e)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1097280" y="3584448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You are better protected if the goods you ordered never arrive.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7132320" y="3584448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Credit / Debit</a:t>
            </a:r>
            <a:endParaRPr lang="en-US" sz="1300" dirty="0"/>
          </a:p>
        </p:txBody>
      </p:sp>
      <p:sp>
        <p:nvSpPr>
          <p:cNvPr id="26" name="cd 6"/>
          <p:cNvSpPr/>
          <p:nvPr/>
        </p:nvSpPr>
        <p:spPr>
          <a:xfrm>
            <a:off x="457200" y="4114800"/>
            <a:ext cx="8229600" cy="4572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7" name="Text 25"/>
          <p:cNvSpPr txBox="1"/>
          <p:nvPr/>
        </p:nvSpPr>
        <p:spPr>
          <a:xfrm>
            <a:off x="685800" y="411480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f)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1097280" y="411480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You could be charged a high rate of interest.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7132320" y="411480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Credit / Debit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82880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Cheques and cheque clearing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74320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A paper-based system that banks are slowly phasing out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Cheques: pros and cons</a:t>
            </a:r>
            <a:endParaRPr lang="en-US" sz="3000" dirty="0"/>
          </a:p>
        </p:txBody>
      </p:sp>
      <p:sp>
        <p:nvSpPr>
          <p:cNvPr id="3" name="Advantages card"/>
          <p:cNvSpPr/>
          <p:nvPr/>
        </p:nvSpPr>
        <p:spPr>
          <a:xfrm>
            <a:off x="457200" y="1051560"/>
            <a:ext cx="4023360" cy="352044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Advantages circle"/>
          <p:cNvSpPr/>
          <p:nvPr/>
        </p:nvSpPr>
        <p:spPr>
          <a:xfrm>
            <a:off x="685800" y="1234440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5" name="Advantages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" y="1348740"/>
            <a:ext cx="228600" cy="2286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80160" y="12801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Advantages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1828800"/>
            <a:ext cx="36118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More convenient and safer than carrying cash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Can be cashed any time up to six months after signing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Can be post-dated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Can be traced if lost</a:t>
            </a:r>
            <a:endParaRPr lang="en-US" sz="1400" dirty="0"/>
          </a:p>
        </p:txBody>
      </p:sp>
      <p:sp>
        <p:nvSpPr>
          <p:cNvPr id="8" name="Disadvantages card"/>
          <p:cNvSpPr/>
          <p:nvPr/>
        </p:nvSpPr>
        <p:spPr>
          <a:xfrm>
            <a:off x="4663440" y="1051560"/>
            <a:ext cx="4023360" cy="352044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Disadvantages circle"/>
          <p:cNvSpPr/>
          <p:nvPr/>
        </p:nvSpPr>
        <p:spPr>
          <a:xfrm>
            <a:off x="4892040" y="1234440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0" name="Disadvantages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340" y="1348740"/>
            <a:ext cx="228600" cy="2286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86400" y="12801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Disadvantages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892040" y="1828800"/>
            <a:ext cx="36118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Not legal tender — can be refused as payment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Slow method of payment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Easier for fraudsters than card payments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Relatively expensive method of payment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cheque clearing process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144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accent1"/>
                </a:solidFill>
              </a:rPr>
              <a:t>A customer of Hodder Bank pays a $50 cheque to H&amp;S Co, who bank with Smith Bank.</a:t>
            </a:r>
            <a:endParaRPr lang="en-US" sz="1400" dirty="0"/>
          </a:p>
        </p:txBody>
      </p:sp>
      <p:sp>
        <p:nvSpPr>
          <p:cNvPr id="4" name="Smith Bank box"/>
          <p:cNvSpPr/>
          <p:nvPr/>
        </p:nvSpPr>
        <p:spPr>
          <a:xfrm>
            <a:off x="457200" y="1325880"/>
            <a:ext cx="2560320" cy="640080"/>
          </a:xfrm>
          <a:prstGeom prst="roundRect">
            <a:avLst>
              <a:gd name="adj" fmla="val 11429"/>
            </a:avLst>
          </a:prstGeom>
          <a:solidFill>
            <a:schemeClr val="tx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pic>
        <p:nvPicPr>
          <p:cNvPr id="5" name="Smith Bank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46304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97280" y="13258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Smith Bank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H&amp;S Co's bank</a:t>
            </a:r>
            <a:endParaRPr lang="en-US" sz="1400" dirty="0"/>
          </a:p>
        </p:txBody>
      </p:sp>
      <p:sp>
        <p:nvSpPr>
          <p:cNvPr id="7" name="flow arrow 1"/>
          <p:cNvSpPr/>
          <p:nvPr/>
        </p:nvSpPr>
        <p:spPr>
          <a:xfrm>
            <a:off x="3054096" y="1508760"/>
            <a:ext cx="201168" cy="274320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8" name="Central facility box"/>
          <p:cNvSpPr/>
          <p:nvPr/>
        </p:nvSpPr>
        <p:spPr>
          <a:xfrm>
            <a:off x="3291840" y="1325880"/>
            <a:ext cx="2560320" cy="640080"/>
          </a:xfrm>
          <a:prstGeom prst="roundRect">
            <a:avLst>
              <a:gd name="adj" fmla="val 11429"/>
            </a:avLst>
          </a:prstGeom>
          <a:solidFill>
            <a:schemeClr val="accent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pic>
        <p:nvPicPr>
          <p:cNvPr id="9" name="Central facility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463040"/>
            <a:ext cx="365760" cy="36576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931920" y="13258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Central facility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Sorts files from all banks</a:t>
            </a:r>
            <a:endParaRPr lang="en-US" sz="1400" dirty="0"/>
          </a:p>
        </p:txBody>
      </p:sp>
      <p:sp>
        <p:nvSpPr>
          <p:cNvPr id="11" name="flow arrow 2"/>
          <p:cNvSpPr/>
          <p:nvPr/>
        </p:nvSpPr>
        <p:spPr>
          <a:xfrm>
            <a:off x="5888736" y="1508760"/>
            <a:ext cx="201168" cy="274320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12" name="Hodder Bank box"/>
          <p:cNvSpPr/>
          <p:nvPr/>
        </p:nvSpPr>
        <p:spPr>
          <a:xfrm>
            <a:off x="6126480" y="1325880"/>
            <a:ext cx="2560320" cy="640080"/>
          </a:xfrm>
          <a:prstGeom prst="roundRect">
            <a:avLst>
              <a:gd name="adj" fmla="val 11429"/>
            </a:avLst>
          </a:prstGeom>
          <a:solidFill>
            <a:schemeClr val="tx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pic>
        <p:nvPicPr>
          <p:cNvPr id="13" name="Hodder Bank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146304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6766560" y="13258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Hodder Bank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Customer's bank</a:t>
            </a:r>
            <a:endParaRPr lang="en-US" sz="1400" dirty="0"/>
          </a:p>
        </p:txBody>
      </p:sp>
      <p:sp>
        <p:nvSpPr>
          <p:cNvPr id="15" name="clear num 1"/>
          <p:cNvSpPr/>
          <p:nvPr/>
        </p:nvSpPr>
        <p:spPr>
          <a:xfrm>
            <a:off x="457200" y="219456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6" name="Text 11"/>
          <p:cNvSpPr txBox="1"/>
          <p:nvPr/>
        </p:nvSpPr>
        <p:spPr>
          <a:xfrm>
            <a:off x="457200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1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960120" y="2148840"/>
            <a:ext cx="7726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Out clearing: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Smith Bank's reader photographs the cheque; OCR software turns the image into an electronic record</a:t>
            </a:r>
            <a:endParaRPr lang="en-US" sz="1300" dirty="0"/>
          </a:p>
        </p:txBody>
      </p:sp>
      <p:sp>
        <p:nvSpPr>
          <p:cNvPr id="18" name="clear num 2"/>
          <p:cNvSpPr/>
          <p:nvPr/>
        </p:nvSpPr>
        <p:spPr>
          <a:xfrm>
            <a:off x="457200" y="269748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457200" y="26974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2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960120" y="2651760"/>
            <a:ext cx="7726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Digital record: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Smith Bank records the amount, the sort code and the account number from the cheque</a:t>
            </a:r>
            <a:endParaRPr lang="en-US" sz="1300" dirty="0"/>
          </a:p>
        </p:txBody>
      </p:sp>
      <p:sp>
        <p:nvSpPr>
          <p:cNvPr id="21" name="clear num 3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3</a:t>
            </a:r>
            <a:endParaRPr lang="en-US" sz="1600" dirty="0"/>
          </a:p>
        </p:txBody>
      </p:sp>
      <p:sp>
        <p:nvSpPr>
          <p:cNvPr id="23" name="Text 18"/>
          <p:cNvSpPr txBox="1"/>
          <p:nvPr/>
        </p:nvSpPr>
        <p:spPr>
          <a:xfrm>
            <a:off x="960120" y="3154680"/>
            <a:ext cx="7726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Daily file: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all of the day's Hodder Bank cheques are added to one file and sent to the central facility</a:t>
            </a:r>
            <a:endParaRPr lang="en-US" sz="1300" dirty="0"/>
          </a:p>
        </p:txBody>
      </p:sp>
      <p:sp>
        <p:nvSpPr>
          <p:cNvPr id="24" name="clear num 4"/>
          <p:cNvSpPr/>
          <p:nvPr/>
        </p:nvSpPr>
        <p:spPr>
          <a:xfrm>
            <a:off x="457200" y="370332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457200" y="37033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4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960120" y="3657600"/>
            <a:ext cx="7726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Request to pay: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file is processed and ‘request to pay’ images go to Hodder Bank; unsigned or suspect cheques get ‘no pay’</a:t>
            </a:r>
            <a:endParaRPr lang="en-US" sz="1300" dirty="0"/>
          </a:p>
        </p:txBody>
      </p:sp>
      <p:sp>
        <p:nvSpPr>
          <p:cNvPr id="27" name="clear num 5"/>
          <p:cNvSpPr/>
          <p:nvPr/>
        </p:nvSpPr>
        <p:spPr>
          <a:xfrm>
            <a:off x="457200" y="420624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457200" y="4206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5</a:t>
            </a:r>
            <a:endParaRPr lang="en-US" sz="1600" dirty="0"/>
          </a:p>
        </p:txBody>
      </p:sp>
      <p:sp>
        <p:nvSpPr>
          <p:cNvPr id="29" name="Text 24"/>
          <p:cNvSpPr txBox="1"/>
          <p:nvPr/>
        </p:nvSpPr>
        <p:spPr>
          <a:xfrm>
            <a:off x="960120" y="4160520"/>
            <a:ext cx="7726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Payment: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responses are routed to Smith Bank; $50 is taken from the customer's account and paid to H&amp;S Co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ercise badge"/>
          <p:cNvSpPr/>
          <p:nvPr/>
        </p:nvSpPr>
        <p:spPr>
          <a:xfrm>
            <a:off x="457200" y="320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3" name="exercise number"/>
          <p:cNvSpPr txBox="1"/>
          <p:nvPr/>
        </p:nvSpPr>
        <p:spPr>
          <a:xfrm>
            <a:off x="457200" y="320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</a:t>
            </a:r>
            <a:endParaRPr lang="en-US" sz="2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228600"/>
            <a:ext cx="7543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Exercise 3: Cheque clearing</a:t>
            </a:r>
            <a:endParaRPr lang="en-US" sz="3000" dirty="0"/>
          </a:p>
        </p:txBody>
      </p:sp>
      <p:sp>
        <p:nvSpPr>
          <p:cNvPr id="5" name="question 1"/>
          <p:cNvSpPr/>
          <p:nvPr/>
        </p:nvSpPr>
        <p:spPr>
          <a:xfrm>
            <a:off x="457200" y="1097280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685800" y="1097280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1.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1097280"/>
            <a:ext cx="6675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What happens during out clearing?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863840" y="1097280"/>
            <a:ext cx="640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[2]</a:t>
            </a:r>
            <a:endParaRPr lang="en-US" sz="1400" dirty="0"/>
          </a:p>
        </p:txBody>
      </p:sp>
      <p:sp>
        <p:nvSpPr>
          <p:cNvPr id="9" name="question 2"/>
          <p:cNvSpPr/>
          <p:nvPr/>
        </p:nvSpPr>
        <p:spPr>
          <a:xfrm>
            <a:off x="457200" y="1965960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685800" y="1965960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2.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1965960"/>
            <a:ext cx="6675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Name the three items of data in the digital record Smith Bank creates.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863840" y="1965960"/>
            <a:ext cx="640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[3]</a:t>
            </a:r>
            <a:endParaRPr lang="en-US" sz="1400" dirty="0"/>
          </a:p>
        </p:txBody>
      </p:sp>
      <p:sp>
        <p:nvSpPr>
          <p:cNvPr id="13" name="question 3"/>
          <p:cNvSpPr/>
          <p:nvPr/>
        </p:nvSpPr>
        <p:spPr>
          <a:xfrm>
            <a:off x="457200" y="2834640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85800" y="2834640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3.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2834640"/>
            <a:ext cx="6675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Give two reasons why a ‘no pay’ message might be created.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7863840" y="2834640"/>
            <a:ext cx="640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[2]</a:t>
            </a:r>
            <a:endParaRPr lang="en-US" sz="1400" dirty="0"/>
          </a:p>
        </p:txBody>
      </p:sp>
      <p:sp>
        <p:nvSpPr>
          <p:cNvPr id="17" name="question 4"/>
          <p:cNvSpPr/>
          <p:nvPr/>
        </p:nvSpPr>
        <p:spPr>
          <a:xfrm>
            <a:off x="457200" y="3703320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685800" y="3703320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4.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3703320"/>
            <a:ext cx="6675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Give two reasons why banks are phasing out cheques.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7863840" y="3703320"/>
            <a:ext cx="640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[2]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ercise badge"/>
          <p:cNvSpPr/>
          <p:nvPr/>
        </p:nvSpPr>
        <p:spPr>
          <a:xfrm>
            <a:off x="457200" y="320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3" name="exercise number"/>
          <p:cNvSpPr txBox="1"/>
          <p:nvPr/>
        </p:nvSpPr>
        <p:spPr>
          <a:xfrm>
            <a:off x="457200" y="320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4</a:t>
            </a:r>
            <a:endParaRPr lang="en-US" sz="2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143000" y="228600"/>
            <a:ext cx="7543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Exercise 4: Exam-style questions</a:t>
            </a:r>
            <a:endParaRPr lang="en-US" sz="3000" dirty="0"/>
          </a:p>
        </p:txBody>
      </p:sp>
      <p:sp>
        <p:nvSpPr>
          <p:cNvPr id="5" name="question 1"/>
          <p:cNvSpPr/>
          <p:nvPr/>
        </p:nvSpPr>
        <p:spPr>
          <a:xfrm>
            <a:off x="457200" y="1097280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685800" y="1097280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1.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1097280"/>
            <a:ext cx="6675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Describe four services a customer can use at an ATM.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863840" y="1097280"/>
            <a:ext cx="640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[4]</a:t>
            </a:r>
            <a:endParaRPr lang="en-US" sz="1400" dirty="0"/>
          </a:p>
        </p:txBody>
      </p:sp>
      <p:sp>
        <p:nvSpPr>
          <p:cNvPr id="9" name="question 2"/>
          <p:cNvSpPr/>
          <p:nvPr/>
        </p:nvSpPr>
        <p:spPr>
          <a:xfrm>
            <a:off x="457200" y="1965960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685800" y="1965960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2.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1965960"/>
            <a:ext cx="6675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Give two advantages and two disadvantages to a customer of using ATMs.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863840" y="1965960"/>
            <a:ext cx="640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[4]</a:t>
            </a:r>
            <a:endParaRPr lang="en-US" sz="1400" dirty="0"/>
          </a:p>
        </p:txBody>
      </p:sp>
      <p:sp>
        <p:nvSpPr>
          <p:cNvPr id="13" name="question 3"/>
          <p:cNvSpPr/>
          <p:nvPr/>
        </p:nvSpPr>
        <p:spPr>
          <a:xfrm>
            <a:off x="457200" y="2834640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85800" y="2834640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3.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2834640"/>
            <a:ext cx="6675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Explain what is meant by EFT and give one example of its use.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7863840" y="2834640"/>
            <a:ext cx="640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[2]</a:t>
            </a:r>
            <a:endParaRPr lang="en-US" sz="1400" dirty="0"/>
          </a:p>
        </p:txBody>
      </p:sp>
      <p:sp>
        <p:nvSpPr>
          <p:cNvPr id="17" name="question 4"/>
          <p:cNvSpPr/>
          <p:nvPr/>
        </p:nvSpPr>
        <p:spPr>
          <a:xfrm>
            <a:off x="457200" y="3703320"/>
            <a:ext cx="822960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685800" y="3703320"/>
            <a:ext cx="365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4.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3703320"/>
            <a:ext cx="6675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Give two advantages and two disadvantages of paying by cheque.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7863840" y="3703320"/>
            <a:ext cx="640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6"/>
                </a:solidFill>
              </a:rPr>
              <a:t>[4]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Answers: Exercises 1–3</a:t>
            </a:r>
            <a:endParaRPr lang="en-US" sz="3000" dirty="0"/>
          </a:p>
        </p:txBody>
      </p:sp>
      <p:sp>
        <p:nvSpPr>
          <p:cNvPr id="3" name="answer card"/>
          <p:cNvSpPr/>
          <p:nvPr/>
        </p:nvSpPr>
        <p:spPr>
          <a:xfrm>
            <a:off x="457200" y="1051560"/>
            <a:ext cx="4023360" cy="352044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685800" y="1188720"/>
            <a:ext cx="36118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Exercise 1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B → F → D → A → E → C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Declined at D (PINs don't match) or A (insufficient funds)</a:t>
            </a:r>
            <a:endParaRPr lang="en-US" sz="1400" dirty="0"/>
          </a:p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Exercise 2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a) Debit    b) Credit    c) Credit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d) Debit    e) Credit    f) Credit</a:t>
            </a:r>
            <a:endParaRPr lang="en-US" sz="1400" dirty="0"/>
          </a:p>
        </p:txBody>
      </p:sp>
      <p:sp>
        <p:nvSpPr>
          <p:cNvPr id="5" name="answer card"/>
          <p:cNvSpPr/>
          <p:nvPr/>
        </p:nvSpPr>
        <p:spPr>
          <a:xfrm>
            <a:off x="4663440" y="1051560"/>
            <a:ext cx="4023360" cy="352044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4892040" y="1188720"/>
            <a:ext cx="36118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Exercise 3</a:t>
            </a:r>
            <a:endParaRPr lang="en-US" sz="13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1. Cheque fed into a reader that photographs it; OCR turns the image into an electronic record</a:t>
            </a:r>
            <a:endParaRPr lang="en-US" sz="13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2. Amount to be paid in · sort code · account number</a:t>
            </a:r>
            <a:endParaRPr lang="en-US" sz="13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3. Cheque not signed · fraud suspected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4. Any two: slow · expensive · easier for fraudsters · not legal tender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Answers: Exercise 4 (mark scheme)</a:t>
            </a:r>
            <a:endParaRPr lang="en-US" sz="3000" dirty="0"/>
          </a:p>
        </p:txBody>
      </p:sp>
      <p:sp>
        <p:nvSpPr>
          <p:cNvPr id="3" name="answer card"/>
          <p:cNvSpPr/>
          <p:nvPr/>
        </p:nvSpPr>
        <p:spPr>
          <a:xfrm>
            <a:off x="457200" y="1051560"/>
            <a:ext cx="4023360" cy="352044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685800" y="1188720"/>
            <a:ext cx="36118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Q1 (any four)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Withdraw cash · deposit cash · deposit cheques · check balance · mini statement · pay bills · transfer money</a:t>
            </a:r>
            <a:endParaRPr lang="en-US" sz="1300" dirty="0"/>
          </a:p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Q2 (2 + 2)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Adv: cash at any time · access worldwide · faster than queuing · no need to visit the bank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Disadv: fewer ATMs · shoulder surfing / card cloning · charges · daily withdrawal limit · loss of personal touch</a:t>
            </a:r>
            <a:endParaRPr lang="en-US" sz="1300" dirty="0"/>
          </a:p>
        </p:txBody>
      </p:sp>
      <p:sp>
        <p:nvSpPr>
          <p:cNvPr id="5" name="answer card"/>
          <p:cNvSpPr/>
          <p:nvPr/>
        </p:nvSpPr>
        <p:spPr>
          <a:xfrm>
            <a:off x="4663440" y="1051560"/>
            <a:ext cx="4023360" cy="352044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4892040" y="1188720"/>
            <a:ext cx="36118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Q3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Money transfer instructions sent directly to the bank's computer system; no actual money moves [1] · e.g. paying wages into staff accounts [1]</a:t>
            </a:r>
            <a:endParaRPr lang="en-US" sz="1300" dirty="0"/>
          </a:p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Q4 (2 + 2)</a:t>
            </a:r>
            <a:endParaRPr lang="en-US" sz="13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Adv: safer than cash · valid up to six months · can be post-dated · traceable if lost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Disadv: not legal tender · slow · easier for fraud · relatively expensive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71600"/>
            <a:ext cx="8046720" cy="1371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Key takeaways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880360"/>
            <a:ext cx="8046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ATMs give 24/7 access worldwide but carry fraud risks and limits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EFT sends instructions, not money; EFTPOS reads cards at the till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Chip and PIN checks the card, the PIN and the funds before authorising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Credit = borrowing with protection; debit = your own money, no debt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Cheques are slow and costly; clearing uses OCR and a central facility</a:t>
            </a:r>
            <a:endParaRPr lang="en-US" sz="1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nking Systems">
  <a:themeElements>
    <a:clrScheme name="Banking Systems">
      <a:dk1>
        <a:srgbClr val="1C2420"/>
      </a:dk1>
      <a:lt1>
        <a:srgbClr val="FFFFFF"/>
      </a:lt1>
      <a:dk2>
        <a:srgbClr val="123B2F"/>
      </a:dk2>
      <a:lt2>
        <a:srgbClr val="EEF3F0"/>
      </a:lt2>
      <a:accent1>
        <a:srgbClr val="1E7A55"/>
      </a:accent1>
      <a:accent2>
        <a:srgbClr val="D4A017"/>
      </a:accent2>
      <a:accent3>
        <a:srgbClr val="C0392B"/>
      </a:accent3>
      <a:accent4>
        <a:srgbClr val="2E8B57"/>
      </a:accent4>
      <a:accent5>
        <a:srgbClr val="3B4F47"/>
      </a:accent5>
      <a:accent6>
        <a:srgbClr val="84948D"/>
      </a:accent6>
      <a:hlink>
        <a:srgbClr val="1E7A55"/>
      </a:hlink>
      <a:folHlink>
        <a:srgbClr val="3B4F47"/>
      </a:folHlink>
    </a:clrScheme>
    <a:fontScheme name="Banking System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6.6 Banking systems</dc:title>
  <dc:subject>PptxGenJS Presentation</dc:subject>
  <dc:creator>Q</dc:creator>
  <cp:lastModifiedBy>Q</cp:lastModifiedBy>
  <cp:revision>1</cp:revision>
  <dcterms:created xsi:type="dcterms:W3CDTF">2026-10-08T06:03:58Z</dcterms:created>
  <dcterms:modified xsi:type="dcterms:W3CDTF">2026-10-08T06:03:58Z</dcterms:modified>
</cp:coreProperties>
</file>