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S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048DD-3921-3535-0967-3FE4C82FD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E4652B-D271-9199-3014-2827169BD5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15696-F6F4-781F-FC5A-422FF4190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F19D-DFD3-45DC-BFD4-35E9B9866BF5}" type="datetimeFigureOut">
              <a:rPr lang="en-SZ" smtClean="0"/>
              <a:t>12/05/2025</a:t>
            </a:fld>
            <a:endParaRPr lang="en-S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05F0A-6BD6-133B-1CB8-0CC85C10B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45E1E-CC56-A024-76A2-829400B2B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62CE-E54A-4BC3-9B5D-5C9224E47321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1279160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63493-CA0D-C747-CFF2-DBC458ECE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3EF65-5B39-21DC-3C31-9D4921AC9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9F153-0397-54D3-4419-87815E5AC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F19D-DFD3-45DC-BFD4-35E9B9866BF5}" type="datetimeFigureOut">
              <a:rPr lang="en-SZ" smtClean="0"/>
              <a:t>12/05/2025</a:t>
            </a:fld>
            <a:endParaRPr lang="en-S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FFF69-90DF-6F18-872F-D2118473B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32C0B5-B9DA-0B76-1156-096880AE4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62CE-E54A-4BC3-9B5D-5C9224E47321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949780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77D2F-E707-7F86-E6BB-B3AB8997E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9D5B-885B-A033-DCDA-71C062AC7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C02A9-FA7F-7A7B-F826-FF2B51FF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F19D-DFD3-45DC-BFD4-35E9B9866BF5}" type="datetimeFigureOut">
              <a:rPr lang="en-SZ" smtClean="0"/>
              <a:t>12/05/2025</a:t>
            </a:fld>
            <a:endParaRPr lang="en-S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64DE2-164F-241B-8591-5E58CE4B7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C2C98-D438-63BD-F9DC-CE372E843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62CE-E54A-4BC3-9B5D-5C9224E47321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4220260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A63D6-4E1E-2579-97C2-461B91A50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E9523-513B-E39B-E4C5-E9D4A1A139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FFA0C3-A265-F086-D5E4-BEC997780D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F801D-9EFB-68F4-7249-D5E297F7B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F19D-DFD3-45DC-BFD4-35E9B9866BF5}" type="datetimeFigureOut">
              <a:rPr lang="en-SZ" smtClean="0"/>
              <a:t>12/05/2025</a:t>
            </a:fld>
            <a:endParaRPr lang="en-S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4B1766-7CEB-E563-C239-3C9E57C41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6AE518-0261-99C0-6E94-13F9C657E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62CE-E54A-4BC3-9B5D-5C9224E47321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1730094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604D3-C5E2-80D6-E926-5357F9829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5FF90B-F533-B31E-E0D4-0E3569B34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4EB429-5155-7DD3-B16C-191746197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6A3050-F736-8DEE-438E-3F1122A564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123F1B-64FE-E234-9F1C-E11A6BCFAB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07528A-2D86-BDAF-1833-ABC56CAED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F19D-DFD3-45DC-BFD4-35E9B9866BF5}" type="datetimeFigureOut">
              <a:rPr lang="en-SZ" smtClean="0"/>
              <a:t>12/05/2025</a:t>
            </a:fld>
            <a:endParaRPr lang="en-S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7791D6-9517-B904-B8A5-7C2EBB3B9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DC19ED-B376-1F22-C78D-E8AFE739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62CE-E54A-4BC3-9B5D-5C9224E47321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752861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DC791-9B70-1366-8FE2-083CC67AE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639E75-C328-C07A-F1E7-522F21345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F19D-DFD3-45DC-BFD4-35E9B9866BF5}" type="datetimeFigureOut">
              <a:rPr lang="en-SZ" smtClean="0"/>
              <a:t>12/05/2025</a:t>
            </a:fld>
            <a:endParaRPr lang="en-S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314D51-057C-E66B-74D4-15F684C5C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024128-93EA-CFA2-8273-BE26F6BA9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62CE-E54A-4BC3-9B5D-5C9224E47321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2041936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5BC20B-EE2E-835F-3AFB-2100EC955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F19D-DFD3-45DC-BFD4-35E9B9866BF5}" type="datetimeFigureOut">
              <a:rPr lang="en-SZ" smtClean="0"/>
              <a:t>12/05/2025</a:t>
            </a:fld>
            <a:endParaRPr lang="en-S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8E494F-D561-B10B-D9C3-30B283686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3CF267-B69E-FFD1-1A60-5051D8D75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62CE-E54A-4BC3-9B5D-5C9224E47321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3611959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C8BF2-8E80-8110-A4FC-7FB0D2D5D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6131E-27EC-9337-DD28-C38731DBC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3B662-20C1-C114-9336-44A0F2AD13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977903-636D-F8F5-464D-D0B7DCDF3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F19D-DFD3-45DC-BFD4-35E9B9866BF5}" type="datetimeFigureOut">
              <a:rPr lang="en-SZ" smtClean="0"/>
              <a:t>12/05/2025</a:t>
            </a:fld>
            <a:endParaRPr lang="en-S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E22DA3-BC82-387A-F904-1EA8E1D71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1C936D-0367-09CC-CE48-0E3DA26D2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62CE-E54A-4BC3-9B5D-5C9224E47321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2518750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A3C14-8957-B956-3F27-11ED19BBA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5862E0-E218-6534-7772-38AC48A109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DCC91-72A3-1802-A035-C4D554513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E33C01-66FD-0362-3165-493896D04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F19D-DFD3-45DC-BFD4-35E9B9866BF5}" type="datetimeFigureOut">
              <a:rPr lang="en-SZ" smtClean="0"/>
              <a:t>12/05/2025</a:t>
            </a:fld>
            <a:endParaRPr lang="en-S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BC9EF-57F1-D595-8EA8-A9913ADDF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5A4BD7-B7EA-CA2F-1723-0A4E82A71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62CE-E54A-4BC3-9B5D-5C9224E47321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3997097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257C9-F589-66DE-C8F4-0BD395288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886C7E-27AB-F4C8-F04F-AC2AEE24A4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FB6D6-C4D1-E2B6-2653-E17DF1305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F19D-DFD3-45DC-BFD4-35E9B9866BF5}" type="datetimeFigureOut">
              <a:rPr lang="en-SZ" smtClean="0"/>
              <a:t>12/05/2025</a:t>
            </a:fld>
            <a:endParaRPr lang="en-S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E5011-6B37-8001-55DC-A2B76A37F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2D17D-8C92-BCCD-2F41-7457967C2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62CE-E54A-4BC3-9B5D-5C9224E47321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2005654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863FE5-3EFF-B229-9997-FBF278EF81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D05498-9808-8FAF-FB8D-C2CE75EB2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3A008-8471-B8DF-34DE-694775425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F19D-DFD3-45DC-BFD4-35E9B9866BF5}" type="datetimeFigureOut">
              <a:rPr lang="en-SZ" smtClean="0"/>
              <a:t>12/05/2025</a:t>
            </a:fld>
            <a:endParaRPr lang="en-S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484E3-CC3B-73FC-8580-D67763E8B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BA70F-CA1C-FF28-1612-6A30F19FD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62CE-E54A-4BC3-9B5D-5C9224E47321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26369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7F4D42-8EF1-00DE-6016-88D5D7844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3738EF-03FD-7FDF-80F1-A3973903D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90849-2328-F4C3-99F8-F8C5D5E586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F0F19D-DFD3-45DC-BFD4-35E9B9866BF5}" type="datetimeFigureOut">
              <a:rPr lang="en-SZ" smtClean="0"/>
              <a:t>12/05/2025</a:t>
            </a:fld>
            <a:endParaRPr lang="en-S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A88A0-03EC-3127-EA97-B6DB1939E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C7353-0AEB-AB55-466A-F8EC8D466A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5562CE-E54A-4BC3-9B5D-5C9224E47321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150912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F8B5E-EC77-F9BB-E954-98C1227DD7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Research Methods in the Systems Life Cycle</a:t>
            </a:r>
            <a:endParaRPr lang="en-S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AE4469-6D2D-04D1-FB20-20A2B895FB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SZ" dirty="0"/>
          </a:p>
        </p:txBody>
      </p:sp>
    </p:spTree>
    <p:extLst>
      <p:ext uri="{BB962C8B-B14F-4D97-AF65-F5344CB8AC3E}">
        <p14:creationId xmlns:p14="http://schemas.microsoft.com/office/powerpoint/2010/main" val="923175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F53CB-D2A6-E89A-062F-C05DAF715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FFD24-A20E-19D7-83A7-BB54FB388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The systems life cycle involves stages in developing an ICT system.</a:t>
            </a:r>
          </a:p>
          <a:p>
            <a:r>
              <a:rPr lang="en-US" dirty="0"/>
              <a:t>Research is crucial in the investigation and analysis phase.</a:t>
            </a:r>
          </a:p>
          <a:p>
            <a:r>
              <a:rPr lang="en-US" dirty="0"/>
              <a:t>Common research methods:</a:t>
            </a:r>
          </a:p>
          <a:p>
            <a:pPr lvl="1"/>
            <a:r>
              <a:rPr lang="en-US" dirty="0"/>
              <a:t>Observation</a:t>
            </a:r>
          </a:p>
          <a:p>
            <a:pPr lvl="1"/>
            <a:r>
              <a:rPr lang="en-US" dirty="0"/>
              <a:t>Interviews</a:t>
            </a:r>
          </a:p>
          <a:p>
            <a:pPr lvl="1"/>
            <a:r>
              <a:rPr lang="en-US" dirty="0"/>
              <a:t>Questionnaires</a:t>
            </a:r>
          </a:p>
          <a:p>
            <a:pPr lvl="1"/>
            <a:r>
              <a:rPr lang="en-US" dirty="0"/>
              <a:t>Examination of existing documents</a:t>
            </a:r>
            <a:endParaRPr lang="en-SZ" dirty="0"/>
          </a:p>
        </p:txBody>
      </p:sp>
    </p:spTree>
    <p:extLst>
      <p:ext uri="{BB962C8B-B14F-4D97-AF65-F5344CB8AC3E}">
        <p14:creationId xmlns:p14="http://schemas.microsoft.com/office/powerpoint/2010/main" val="3736269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EE4AF-06A2-8B25-40A3-0A32D1188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 - Characteristics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73AA-7B28-91EC-962A-B2DA3597F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Watching how users interact with existing systems.</a:t>
            </a:r>
          </a:p>
          <a:p>
            <a:r>
              <a:rPr lang="en-US" dirty="0"/>
              <a:t>Can be done overtly or </a:t>
            </a:r>
            <a:r>
              <a:rPr lang="en-US" dirty="0" err="1"/>
              <a:t>covertly.Usually</a:t>
            </a:r>
            <a:r>
              <a:rPr lang="en-US" dirty="0"/>
              <a:t> conducted on-site.</a:t>
            </a:r>
            <a:endParaRPr lang="en-SZ" dirty="0"/>
          </a:p>
        </p:txBody>
      </p:sp>
    </p:spTree>
    <p:extLst>
      <p:ext uri="{BB962C8B-B14F-4D97-AF65-F5344CB8AC3E}">
        <p14:creationId xmlns:p14="http://schemas.microsoft.com/office/powerpoint/2010/main" val="2284802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F4D4E-2A68-BBAF-3A06-2D465920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 - Uses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E8EA3-83E9-8701-AA44-9E2BCA07D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Understand actual user behavior.</a:t>
            </a:r>
          </a:p>
          <a:p>
            <a:r>
              <a:rPr lang="en-US" dirty="0"/>
              <a:t>Identify workflow inefficiencies.</a:t>
            </a:r>
          </a:p>
          <a:p>
            <a:r>
              <a:rPr lang="en-US" dirty="0"/>
              <a:t>Spot unspoken or unconscious actions.</a:t>
            </a:r>
            <a:endParaRPr lang="en-SZ" dirty="0"/>
          </a:p>
        </p:txBody>
      </p:sp>
    </p:spTree>
    <p:extLst>
      <p:ext uri="{BB962C8B-B14F-4D97-AF65-F5344CB8AC3E}">
        <p14:creationId xmlns:p14="http://schemas.microsoft.com/office/powerpoint/2010/main" val="2929473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F1C23-7556-9861-9A99-902E21EEC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 – Advantages and Disadvantages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46BFB-EDCC-C5EB-BC42-8FC3EE4AD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Advantages:</a:t>
            </a:r>
          </a:p>
          <a:p>
            <a:pPr lvl="1"/>
            <a:r>
              <a:rPr lang="en-US" dirty="0"/>
              <a:t>Real-time data.</a:t>
            </a:r>
          </a:p>
          <a:p>
            <a:pPr lvl="1"/>
            <a:r>
              <a:rPr lang="en-US" dirty="0"/>
              <a:t>Reveals hidden problems.</a:t>
            </a:r>
          </a:p>
          <a:p>
            <a:r>
              <a:rPr lang="en-US" dirty="0"/>
              <a:t>Disadvantages:</a:t>
            </a:r>
          </a:p>
          <a:p>
            <a:pPr lvl="1"/>
            <a:r>
              <a:rPr lang="en-US" dirty="0"/>
              <a:t>Time-consuming.</a:t>
            </a:r>
          </a:p>
          <a:p>
            <a:pPr lvl="1"/>
            <a:r>
              <a:rPr lang="en-US" dirty="0"/>
              <a:t>Users may change behavior if observed.</a:t>
            </a:r>
            <a:endParaRPr lang="en-SZ" dirty="0"/>
          </a:p>
        </p:txBody>
      </p:sp>
    </p:spTree>
    <p:extLst>
      <p:ext uri="{BB962C8B-B14F-4D97-AF65-F5344CB8AC3E}">
        <p14:creationId xmlns:p14="http://schemas.microsoft.com/office/powerpoint/2010/main" val="500995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0277B-624D-CCC3-4502-B3F496836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Interviews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8A5C9-484A-8354-C527-450E0D5D7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One-on-one or group conversations.</a:t>
            </a:r>
          </a:p>
          <a:p>
            <a:r>
              <a:rPr lang="en-US" dirty="0"/>
              <a:t>Can be structured, semi-structured, or </a:t>
            </a:r>
            <a:r>
              <a:rPr lang="en-US" dirty="0" err="1"/>
              <a:t>unstructured.Conducted</a:t>
            </a:r>
            <a:r>
              <a:rPr lang="en-US" dirty="0"/>
              <a:t> face-to-face or remotely.</a:t>
            </a:r>
            <a:endParaRPr lang="en-SZ" dirty="0"/>
          </a:p>
        </p:txBody>
      </p:sp>
    </p:spTree>
    <p:extLst>
      <p:ext uri="{BB962C8B-B14F-4D97-AF65-F5344CB8AC3E}">
        <p14:creationId xmlns:p14="http://schemas.microsoft.com/office/powerpoint/2010/main" val="2474754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8717C-0279-2AC2-B728-9A966DBD8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Interviews - Uses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7D3E4-F7A1-703D-9E47-8A36AC7AC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Gather detailed user feedback.</a:t>
            </a:r>
          </a:p>
          <a:p>
            <a:r>
              <a:rPr lang="en-US" dirty="0"/>
              <a:t>Clarify unclear requirements.</a:t>
            </a:r>
          </a:p>
          <a:p>
            <a:r>
              <a:rPr lang="en-US" dirty="0"/>
              <a:t>Explore opinions and expectations.</a:t>
            </a:r>
            <a:endParaRPr lang="en-SZ" dirty="0"/>
          </a:p>
        </p:txBody>
      </p:sp>
    </p:spTree>
    <p:extLst>
      <p:ext uri="{BB962C8B-B14F-4D97-AF65-F5344CB8AC3E}">
        <p14:creationId xmlns:p14="http://schemas.microsoft.com/office/powerpoint/2010/main" val="2756049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B3607-8C50-D3F0-4253-8C7DB4D74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Interviews – Advantages and  Disadvantages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6B999-5003-6C2D-1756-18069CBDC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Advantages:</a:t>
            </a:r>
          </a:p>
          <a:p>
            <a:pPr lvl="1"/>
            <a:r>
              <a:rPr lang="en-US" dirty="0"/>
              <a:t>In-depth information.</a:t>
            </a:r>
          </a:p>
          <a:p>
            <a:pPr lvl="1"/>
            <a:r>
              <a:rPr lang="en-US" dirty="0"/>
              <a:t>Questions can be clarified.</a:t>
            </a:r>
          </a:p>
          <a:p>
            <a:r>
              <a:rPr lang="en-US" dirty="0"/>
              <a:t>Disadvantages:</a:t>
            </a:r>
          </a:p>
          <a:p>
            <a:pPr lvl="1"/>
            <a:r>
              <a:rPr lang="en-US" dirty="0"/>
              <a:t>Time-intensive.</a:t>
            </a:r>
          </a:p>
          <a:p>
            <a:pPr lvl="1"/>
            <a:r>
              <a:rPr lang="en-US" dirty="0"/>
              <a:t>Requires trained interviewer.</a:t>
            </a:r>
          </a:p>
          <a:p>
            <a:pPr lvl="1"/>
            <a:r>
              <a:rPr lang="en-US" dirty="0"/>
              <a:t>May lead to biased answers.</a:t>
            </a:r>
            <a:endParaRPr lang="en-SZ" dirty="0"/>
          </a:p>
        </p:txBody>
      </p:sp>
    </p:spTree>
    <p:extLst>
      <p:ext uri="{BB962C8B-B14F-4D97-AF65-F5344CB8AC3E}">
        <p14:creationId xmlns:p14="http://schemas.microsoft.com/office/powerpoint/2010/main" val="404838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EF634-5C56-D888-4703-3AD5D9AD1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Questionaires</a:t>
            </a:r>
            <a:r>
              <a:rPr lang="en-US" dirty="0"/>
              <a:t> - Characteristics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E6B31-478C-4104-E9AC-0D574D5E1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Pre-set list of questions.</a:t>
            </a:r>
          </a:p>
          <a:p>
            <a:r>
              <a:rPr lang="en-US" dirty="0"/>
              <a:t>Can be open-ended or closed-ended.</a:t>
            </a:r>
          </a:p>
          <a:p>
            <a:r>
              <a:rPr lang="en-US" dirty="0"/>
              <a:t>Delivered on paper or electronically.</a:t>
            </a:r>
            <a:endParaRPr lang="en-SZ" dirty="0"/>
          </a:p>
        </p:txBody>
      </p:sp>
    </p:spTree>
    <p:extLst>
      <p:ext uri="{BB962C8B-B14F-4D97-AF65-F5344CB8AC3E}">
        <p14:creationId xmlns:p14="http://schemas.microsoft.com/office/powerpoint/2010/main" val="225908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B506D-879C-48F5-F79F-DB28A2906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Questionaires</a:t>
            </a:r>
            <a:r>
              <a:rPr lang="en-US" dirty="0"/>
              <a:t> - Uses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4F8CE-6411-82C1-E526-B4BA538E1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 data from many users quickly.</a:t>
            </a:r>
          </a:p>
          <a:p>
            <a:r>
              <a:rPr lang="en-US" dirty="0"/>
              <a:t>Useful for statistical analysis.</a:t>
            </a:r>
          </a:p>
          <a:p>
            <a:r>
              <a:rPr lang="en-US" dirty="0"/>
              <a:t>Ideal for standardized feedback.</a:t>
            </a:r>
            <a:endParaRPr lang="en-SZ" dirty="0"/>
          </a:p>
        </p:txBody>
      </p:sp>
    </p:spTree>
    <p:extLst>
      <p:ext uri="{BB962C8B-B14F-4D97-AF65-F5344CB8AC3E}">
        <p14:creationId xmlns:p14="http://schemas.microsoft.com/office/powerpoint/2010/main" val="1013190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91796-4102-DA5F-9025-9D4FBC56F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Questionaires</a:t>
            </a:r>
            <a:r>
              <a:rPr lang="en-US" dirty="0"/>
              <a:t> – Advantages and Disadvantages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6CC91-396F-DA24-779D-84B110C3F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Advantages:</a:t>
            </a:r>
          </a:p>
          <a:p>
            <a:pPr lvl="1"/>
            <a:r>
              <a:rPr lang="en-US" dirty="0"/>
              <a:t>Cost-effective.</a:t>
            </a:r>
          </a:p>
          <a:p>
            <a:pPr lvl="1"/>
            <a:r>
              <a:rPr lang="en-US" dirty="0"/>
              <a:t>Anonymity encourages honesty.</a:t>
            </a:r>
          </a:p>
          <a:p>
            <a:r>
              <a:rPr lang="en-US" dirty="0"/>
              <a:t>Disadvantages:</a:t>
            </a:r>
          </a:p>
          <a:p>
            <a:pPr lvl="1"/>
            <a:r>
              <a:rPr lang="en-US" dirty="0"/>
              <a:t>Limited flexibility.</a:t>
            </a:r>
          </a:p>
          <a:p>
            <a:pPr lvl="1"/>
            <a:r>
              <a:rPr lang="en-US" dirty="0"/>
              <a:t>Misinterpretation of questions.</a:t>
            </a:r>
            <a:endParaRPr lang="en-SZ" dirty="0"/>
          </a:p>
        </p:txBody>
      </p:sp>
    </p:spTree>
    <p:extLst>
      <p:ext uri="{BB962C8B-B14F-4D97-AF65-F5344CB8AC3E}">
        <p14:creationId xmlns:p14="http://schemas.microsoft.com/office/powerpoint/2010/main" val="1444830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8E51F-3D7B-48BD-0CBE-7CE65F3C1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of Existing Documents - </a:t>
            </a:r>
            <a:r>
              <a:rPr lang="en-US" dirty="0" err="1"/>
              <a:t>Characterisitcs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A02B8-6291-783B-9496-1D37F7D8F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Review of current manuals, logs, reports, policies, etc.</a:t>
            </a:r>
          </a:p>
          <a:p>
            <a:r>
              <a:rPr lang="en-US" dirty="0"/>
              <a:t>Passive method of data collection.</a:t>
            </a:r>
            <a:endParaRPr lang="en-SZ" dirty="0"/>
          </a:p>
        </p:txBody>
      </p:sp>
    </p:spTree>
    <p:extLst>
      <p:ext uri="{BB962C8B-B14F-4D97-AF65-F5344CB8AC3E}">
        <p14:creationId xmlns:p14="http://schemas.microsoft.com/office/powerpoint/2010/main" val="1103279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7262D-D516-E319-A95B-8BDF62453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- Uses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B73FD-CECA-C8A9-4FEB-CA0C0566A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Understand current procedures.</a:t>
            </a:r>
          </a:p>
          <a:p>
            <a:r>
              <a:rPr lang="en-US" dirty="0"/>
              <a:t>Identify documented issues.</a:t>
            </a:r>
          </a:p>
          <a:p>
            <a:r>
              <a:rPr lang="en-US" dirty="0"/>
              <a:t>Provide historical context.</a:t>
            </a:r>
            <a:endParaRPr lang="en-SZ" dirty="0"/>
          </a:p>
        </p:txBody>
      </p:sp>
    </p:spTree>
    <p:extLst>
      <p:ext uri="{BB962C8B-B14F-4D97-AF65-F5344CB8AC3E}">
        <p14:creationId xmlns:p14="http://schemas.microsoft.com/office/powerpoint/2010/main" val="2630679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E14A0-F18C-7F54-8012-1AC89EC65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Examination – Advantages and Disadvantages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C78E9-434D-0185-D6AF-1D50797C3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Advantages:</a:t>
            </a:r>
          </a:p>
          <a:p>
            <a:pPr lvl="1"/>
            <a:r>
              <a:rPr lang="en-US" dirty="0"/>
              <a:t>Access to real data.</a:t>
            </a:r>
          </a:p>
          <a:p>
            <a:pPr lvl="1"/>
            <a:r>
              <a:rPr lang="en-US" dirty="0"/>
              <a:t>Non-intrusive method.</a:t>
            </a:r>
          </a:p>
          <a:p>
            <a:r>
              <a:rPr lang="en-US" dirty="0"/>
              <a:t>Disadvantages:</a:t>
            </a:r>
          </a:p>
          <a:p>
            <a:pPr lvl="1"/>
            <a:r>
              <a:rPr lang="en-US" dirty="0"/>
              <a:t>Documents may be outdated.</a:t>
            </a:r>
          </a:p>
          <a:p>
            <a:pPr lvl="1"/>
            <a:r>
              <a:rPr lang="en-US" dirty="0"/>
              <a:t>Not all processes are documented.</a:t>
            </a:r>
            <a:endParaRPr lang="en-SZ" dirty="0"/>
          </a:p>
        </p:txBody>
      </p:sp>
    </p:spTree>
    <p:extLst>
      <p:ext uri="{BB962C8B-B14F-4D97-AF65-F5344CB8AC3E}">
        <p14:creationId xmlns:p14="http://schemas.microsoft.com/office/powerpoint/2010/main" val="2274728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A5921-2781-602B-9EB1-444779C8D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Comparison Table</a:t>
            </a:r>
            <a:endParaRPr lang="en-SZ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7791192-29D8-A234-D9F7-80A27E443A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8439273"/>
              </p:ext>
            </p:extLst>
          </p:nvPr>
        </p:nvGraphicFramePr>
        <p:xfrm>
          <a:off x="705853" y="1690687"/>
          <a:ext cx="10647948" cy="4802186"/>
        </p:xfrm>
        <a:graphic>
          <a:graphicData uri="http://schemas.openxmlformats.org/drawingml/2006/table">
            <a:tbl>
              <a:tblPr/>
              <a:tblGrid>
                <a:gridCol w="2661987">
                  <a:extLst>
                    <a:ext uri="{9D8B030D-6E8A-4147-A177-3AD203B41FA5}">
                      <a16:colId xmlns:a16="http://schemas.microsoft.com/office/drawing/2014/main" val="2244768586"/>
                    </a:ext>
                  </a:extLst>
                </a:gridCol>
                <a:gridCol w="2661987">
                  <a:extLst>
                    <a:ext uri="{9D8B030D-6E8A-4147-A177-3AD203B41FA5}">
                      <a16:colId xmlns:a16="http://schemas.microsoft.com/office/drawing/2014/main" val="3117822271"/>
                    </a:ext>
                  </a:extLst>
                </a:gridCol>
                <a:gridCol w="2661987">
                  <a:extLst>
                    <a:ext uri="{9D8B030D-6E8A-4147-A177-3AD203B41FA5}">
                      <a16:colId xmlns:a16="http://schemas.microsoft.com/office/drawing/2014/main" val="35162339"/>
                    </a:ext>
                  </a:extLst>
                </a:gridCol>
                <a:gridCol w="2661987">
                  <a:extLst>
                    <a:ext uri="{9D8B030D-6E8A-4147-A177-3AD203B41FA5}">
                      <a16:colId xmlns:a16="http://schemas.microsoft.com/office/drawing/2014/main" val="1762908840"/>
                    </a:ext>
                  </a:extLst>
                </a:gridCol>
              </a:tblGrid>
              <a:tr h="83516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Method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Best For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Key Advantage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Major Limitation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095289"/>
                  </a:ext>
                </a:extLst>
              </a:tr>
              <a:tr h="83516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Observation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Behavior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Real-time insights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Time-consuming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9865118"/>
                  </a:ext>
                </a:extLst>
              </a:tr>
              <a:tr h="83516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Interview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Detail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In-depth understanding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Can be biased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9605708"/>
                  </a:ext>
                </a:extLst>
              </a:tr>
              <a:tr h="83516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Questionnaire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Volume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Wide reach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Limited interaction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0916616"/>
                  </a:ext>
                </a:extLst>
              </a:tr>
              <a:tr h="1461534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Documents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History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Existing information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May lack current relevance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0406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3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05362-B5F8-D4B5-A452-E1BB93450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A: Multiple Choice Questions (1 mark each)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A3F8A-905A-B70D-D45B-D4A24E0F3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/>
              <a:t>Circle the correct answer.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Which of the following research methods provides </a:t>
            </a:r>
            <a:r>
              <a:rPr lang="en-US" b="1" dirty="0"/>
              <a:t>real-time behavioral data</a:t>
            </a:r>
            <a:r>
              <a:rPr lang="en-US" dirty="0"/>
              <a:t>?</a:t>
            </a:r>
            <a:br>
              <a:rPr lang="en-US" dirty="0"/>
            </a:br>
            <a:r>
              <a:rPr lang="en-US" dirty="0"/>
              <a:t>	A. Interview</a:t>
            </a:r>
            <a:br>
              <a:rPr lang="en-US" dirty="0"/>
            </a:br>
            <a:r>
              <a:rPr lang="en-US" dirty="0"/>
              <a:t>	B. Questionnaire</a:t>
            </a:r>
            <a:br>
              <a:rPr lang="en-US" dirty="0"/>
            </a:br>
            <a:r>
              <a:rPr lang="en-US" dirty="0"/>
              <a:t>	C. Observation</a:t>
            </a:r>
            <a:br>
              <a:rPr lang="en-US" dirty="0"/>
            </a:br>
            <a:r>
              <a:rPr lang="en-US" dirty="0"/>
              <a:t>	D. Document Examination</a:t>
            </a:r>
          </a:p>
          <a:p>
            <a:pPr>
              <a:buFont typeface="+mj-lt"/>
              <a:buAutoNum type="arabicPeriod"/>
            </a:pPr>
            <a:r>
              <a:rPr lang="en-US" dirty="0"/>
              <a:t>Which method is </a:t>
            </a:r>
            <a:r>
              <a:rPr lang="en-US" b="1" dirty="0"/>
              <a:t>most suitable</a:t>
            </a:r>
            <a:r>
              <a:rPr lang="en-US" dirty="0"/>
              <a:t> for collecting data from a large number of users quickly?</a:t>
            </a:r>
            <a:br>
              <a:rPr lang="en-US" dirty="0"/>
            </a:br>
            <a:r>
              <a:rPr lang="en-US" dirty="0"/>
              <a:t>	A. Interview</a:t>
            </a:r>
            <a:br>
              <a:rPr lang="en-US" dirty="0"/>
            </a:br>
            <a:r>
              <a:rPr lang="en-US" dirty="0"/>
              <a:t>	B. Questionnaire</a:t>
            </a:r>
            <a:br>
              <a:rPr lang="en-US" dirty="0"/>
            </a:br>
            <a:r>
              <a:rPr lang="en-US" dirty="0"/>
              <a:t>	C. Observation</a:t>
            </a:r>
            <a:br>
              <a:rPr lang="en-US" dirty="0"/>
            </a:br>
            <a:r>
              <a:rPr lang="en-US" dirty="0"/>
              <a:t>	D. Focus Group</a:t>
            </a:r>
          </a:p>
          <a:p>
            <a:endParaRPr lang="en-SZ" dirty="0"/>
          </a:p>
        </p:txBody>
      </p:sp>
    </p:spTree>
    <p:extLst>
      <p:ext uri="{BB962C8B-B14F-4D97-AF65-F5344CB8AC3E}">
        <p14:creationId xmlns:p14="http://schemas.microsoft.com/office/powerpoint/2010/main" val="3196928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D2277-C230-54D0-C59C-949388C8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A: Multiple Choice Questions (1 mark each)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6CECD-866B-9D82-6D2B-CCD1B607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3. What is a </a:t>
            </a:r>
            <a:r>
              <a:rPr lang="en-US" b="1" dirty="0"/>
              <a:t>disadvantage</a:t>
            </a:r>
            <a:r>
              <a:rPr lang="en-US" dirty="0"/>
              <a:t> of using interviews?</a:t>
            </a:r>
            <a:br>
              <a:rPr lang="en-US" dirty="0"/>
            </a:br>
            <a:r>
              <a:rPr lang="en-US" dirty="0"/>
              <a:t>	A. Anonymity is preserved</a:t>
            </a:r>
            <a:br>
              <a:rPr lang="en-US" dirty="0"/>
            </a:br>
            <a:r>
              <a:rPr lang="en-US" dirty="0"/>
              <a:t>	B. It's difficult to analyze results</a:t>
            </a:r>
            <a:br>
              <a:rPr lang="en-US" dirty="0"/>
            </a:br>
            <a:r>
              <a:rPr lang="en-US" dirty="0"/>
              <a:t>	C. Answers can be biased</a:t>
            </a:r>
            <a:br>
              <a:rPr lang="en-US" dirty="0"/>
            </a:br>
            <a:r>
              <a:rPr lang="en-US" dirty="0"/>
              <a:t>	D. It uses historical data</a:t>
            </a:r>
          </a:p>
          <a:p>
            <a:pPr marL="0" indent="0">
              <a:buNone/>
            </a:pPr>
            <a:r>
              <a:rPr lang="en-US" dirty="0"/>
              <a:t>4. Examining existing documents is helpful because:</a:t>
            </a:r>
            <a:br>
              <a:rPr lang="en-US" dirty="0"/>
            </a:br>
            <a:r>
              <a:rPr lang="en-US" dirty="0"/>
              <a:t>	A. It shows future system requirements</a:t>
            </a:r>
            <a:br>
              <a:rPr lang="en-US" dirty="0"/>
            </a:br>
            <a:r>
              <a:rPr lang="en-US" dirty="0"/>
              <a:t>	B. It gives access to non-documented procedures</a:t>
            </a:r>
            <a:br>
              <a:rPr lang="en-US" dirty="0"/>
            </a:br>
            <a:r>
              <a:rPr lang="en-US" dirty="0"/>
              <a:t>	C. It provides real user opinions</a:t>
            </a:r>
            <a:br>
              <a:rPr lang="en-US" dirty="0"/>
            </a:br>
            <a:r>
              <a:rPr lang="en-US" dirty="0"/>
              <a:t>	D. It offers historical and procedural context</a:t>
            </a:r>
          </a:p>
          <a:p>
            <a:pPr marL="0" indent="0">
              <a:buNone/>
            </a:pPr>
            <a:r>
              <a:rPr lang="en-US" dirty="0"/>
              <a:t>5. Which of these is a </a:t>
            </a:r>
            <a:r>
              <a:rPr lang="en-US" b="1" dirty="0"/>
              <a:t>structured</a:t>
            </a:r>
            <a:r>
              <a:rPr lang="en-US" dirty="0"/>
              <a:t> method of gathering user opinions?</a:t>
            </a:r>
            <a:br>
              <a:rPr lang="en-US" dirty="0"/>
            </a:br>
            <a:r>
              <a:rPr lang="en-US" dirty="0"/>
              <a:t>	A. Document analysis</a:t>
            </a:r>
            <a:br>
              <a:rPr lang="en-US" dirty="0"/>
            </a:br>
            <a:r>
              <a:rPr lang="en-US" dirty="0"/>
              <a:t>	B. Observation</a:t>
            </a:r>
            <a:br>
              <a:rPr lang="en-US" dirty="0"/>
            </a:br>
            <a:r>
              <a:rPr lang="en-US" dirty="0"/>
              <a:t>	C. Interview</a:t>
            </a:r>
            <a:br>
              <a:rPr lang="en-US" dirty="0"/>
            </a:br>
            <a:r>
              <a:rPr lang="en-US" dirty="0"/>
              <a:t>	D. Questionnaire</a:t>
            </a:r>
          </a:p>
          <a:p>
            <a:endParaRPr lang="en-SZ" dirty="0"/>
          </a:p>
        </p:txBody>
      </p:sp>
    </p:spTree>
    <p:extLst>
      <p:ext uri="{BB962C8B-B14F-4D97-AF65-F5344CB8AC3E}">
        <p14:creationId xmlns:p14="http://schemas.microsoft.com/office/powerpoint/2010/main" val="3167871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558</Words>
  <Application>Microsoft Office PowerPoint</Application>
  <PresentationFormat>Widescreen</PresentationFormat>
  <Paragraphs>96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Research Methods in the Systems Life Cycle</vt:lpstr>
      <vt:lpstr>Introduction</vt:lpstr>
      <vt:lpstr>Observation - Characteristics</vt:lpstr>
      <vt:lpstr>Observation - Uses</vt:lpstr>
      <vt:lpstr>Observation – Advantages and Disadvantages</vt:lpstr>
      <vt:lpstr>Interviews</vt:lpstr>
      <vt:lpstr>Interviews - Uses</vt:lpstr>
      <vt:lpstr>Interviews – Advantages and  Disadvantages</vt:lpstr>
      <vt:lpstr>Questionaires - Characteristics</vt:lpstr>
      <vt:lpstr>Questionaires - Uses</vt:lpstr>
      <vt:lpstr>Questionaires – Advantages and Disadvantages</vt:lpstr>
      <vt:lpstr>Examination of Existing Documents - Characterisitcs</vt:lpstr>
      <vt:lpstr>Examination - Uses</vt:lpstr>
      <vt:lpstr>Examination – Advantages and Disadvantages</vt:lpstr>
      <vt:lpstr>Summary Comparison Table</vt:lpstr>
      <vt:lpstr>Section A: Multiple Choice Questions (1 mark each)</vt:lpstr>
      <vt:lpstr>Section A: Multiple Choice Questions (1 mark each)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365</dc:creator>
  <cp:lastModifiedBy>365</cp:lastModifiedBy>
  <cp:revision>4</cp:revision>
  <dcterms:created xsi:type="dcterms:W3CDTF">2025-05-12T04:33:21Z</dcterms:created>
  <dcterms:modified xsi:type="dcterms:W3CDTF">2025-05-12T04:51:51Z</dcterms:modified>
</cp:coreProperties>
</file>